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5"/>
    <p:sldMasterId id="2147483660" r:id="rId6"/>
    <p:sldMasterId id="2147483648" r:id="rId7"/>
    <p:sldMasterId id="2147483674" r:id="rId8"/>
  </p:sldMasterIdLst>
  <p:notesMasterIdLst>
    <p:notesMasterId r:id="rId26"/>
  </p:notesMasterIdLst>
  <p:handoutMasterIdLst>
    <p:handoutMasterId r:id="rId27"/>
  </p:handoutMasterIdLst>
  <p:sldIdLst>
    <p:sldId id="334" r:id="rId9"/>
    <p:sldId id="550" r:id="rId10"/>
    <p:sldId id="363" r:id="rId11"/>
    <p:sldId id="585" r:id="rId12"/>
    <p:sldId id="306" r:id="rId13"/>
    <p:sldId id="287" r:id="rId14"/>
    <p:sldId id="575" r:id="rId15"/>
    <p:sldId id="322" r:id="rId16"/>
    <p:sldId id="561" r:id="rId17"/>
    <p:sldId id="592" r:id="rId18"/>
    <p:sldId id="499" r:id="rId19"/>
    <p:sldId id="491" r:id="rId20"/>
    <p:sldId id="497" r:id="rId21"/>
    <p:sldId id="480" r:id="rId22"/>
    <p:sldId id="482" r:id="rId23"/>
    <p:sldId id="468" r:id="rId24"/>
    <p:sldId id="492" r:id="rId2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rani, Sylvia J (HEALTH)" initials="PSJ(" lastIdx="13" clrIdx="0">
    <p:extLst>
      <p:ext uri="{19B8F6BF-5375-455C-9EA6-DF929625EA0E}">
        <p15:presenceInfo xmlns:p15="http://schemas.microsoft.com/office/powerpoint/2012/main" userId="S-1-5-21-1141342763-1778295836-3201674781-633175" providerId="AD"/>
      </p:ext>
    </p:extLst>
  </p:cmAuthor>
  <p:cmAuthor id="2" name="Michaels, Isaac H (HEALTH)" initials="MIH(" lastIdx="2" clrIdx="1">
    <p:extLst>
      <p:ext uri="{19B8F6BF-5375-455C-9EA6-DF929625EA0E}">
        <p15:presenceInfo xmlns:p15="http://schemas.microsoft.com/office/powerpoint/2012/main" userId="S-1-5-21-1141342763-1778295836-3201674781-6301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1" autoAdjust="0"/>
    <p:restoredTop sz="80751" autoAdjust="0"/>
  </p:normalViewPr>
  <p:slideViewPr>
    <p:cSldViewPr snapToGrid="0">
      <p:cViewPr varScale="1">
        <p:scale>
          <a:sx n="111" d="100"/>
          <a:sy n="111" d="100"/>
        </p:scale>
        <p:origin x="378" y="1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50" d="100"/>
          <a:sy n="50" d="100"/>
        </p:scale>
        <p:origin x="2684" y="3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Priorities_Analysis!$C$13</c:f>
              <c:strCache>
                <c:ptCount val="1"/>
                <c:pt idx="0">
                  <c:v>LHDs</c:v>
                </c:pt>
              </c:strCache>
            </c:strRef>
          </c:tx>
          <c:spPr>
            <a:solidFill>
              <a:schemeClr val="accent6">
                <a:lumMod val="75000"/>
              </a:schemeClr>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Priorities_Analysis!$D$12:$H$12</c:f>
              <c:strCache>
                <c:ptCount val="5"/>
                <c:pt idx="0">
                  <c:v>PCD</c:v>
                </c:pt>
                <c:pt idx="1">
                  <c:v>PHSE</c:v>
                </c:pt>
                <c:pt idx="2">
                  <c:v>PHWIC</c:v>
                </c:pt>
                <c:pt idx="3">
                  <c:v>PWPMSUD</c:v>
                </c:pt>
                <c:pt idx="4">
                  <c:v>PCommD</c:v>
                </c:pt>
              </c:strCache>
            </c:strRef>
          </c:cat>
          <c:val>
            <c:numRef>
              <c:f>Priorities_Analysis!$D$13:$H$13</c:f>
              <c:numCache>
                <c:formatCode>0%</c:formatCode>
                <c:ptCount val="5"/>
                <c:pt idx="0">
                  <c:v>0.98275862068965514</c:v>
                </c:pt>
                <c:pt idx="1">
                  <c:v>1.7241379310344827E-2</c:v>
                </c:pt>
                <c:pt idx="2">
                  <c:v>0.25862068965517243</c:v>
                </c:pt>
                <c:pt idx="3">
                  <c:v>0.91379310344827591</c:v>
                </c:pt>
                <c:pt idx="4">
                  <c:v>5.1724137931034482E-2</c:v>
                </c:pt>
              </c:numCache>
            </c:numRef>
          </c:val>
          <c:extLst>
            <c:ext xmlns:c16="http://schemas.microsoft.com/office/drawing/2014/chart" uri="{C3380CC4-5D6E-409C-BE32-E72D297353CC}">
              <c16:uniqueId val="{00000000-1C42-4270-BA2B-CA6CDB8C1E91}"/>
            </c:ext>
          </c:extLst>
        </c:ser>
        <c:ser>
          <c:idx val="1"/>
          <c:order val="1"/>
          <c:tx>
            <c:strRef>
              <c:f>Priorities_Analysis!$C$14</c:f>
              <c:strCache>
                <c:ptCount val="1"/>
                <c:pt idx="0">
                  <c:v>Hospitals</c:v>
                </c:pt>
              </c:strCache>
            </c:strRef>
          </c:tx>
          <c:spPr>
            <a:solidFill>
              <a:schemeClr val="tx1"/>
            </a:solidFill>
            <a:ln>
              <a:noFill/>
            </a:ln>
            <a:effectLst/>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Priorities_Analysis!$D$12:$H$12</c:f>
              <c:strCache>
                <c:ptCount val="5"/>
                <c:pt idx="0">
                  <c:v>PCD</c:v>
                </c:pt>
                <c:pt idx="1">
                  <c:v>PHSE</c:v>
                </c:pt>
                <c:pt idx="2">
                  <c:v>PHWIC</c:v>
                </c:pt>
                <c:pt idx="3">
                  <c:v>PWPMSUD</c:v>
                </c:pt>
                <c:pt idx="4">
                  <c:v>PCommD</c:v>
                </c:pt>
              </c:strCache>
            </c:strRef>
          </c:cat>
          <c:val>
            <c:numRef>
              <c:f>Priorities_Analysis!$D$14:$H$14</c:f>
              <c:numCache>
                <c:formatCode>0%</c:formatCode>
                <c:ptCount val="5"/>
                <c:pt idx="0">
                  <c:v>0.96969696969696972</c:v>
                </c:pt>
                <c:pt idx="1">
                  <c:v>7.2727272727272724E-2</c:v>
                </c:pt>
                <c:pt idx="2">
                  <c:v>0.46060606060606063</c:v>
                </c:pt>
                <c:pt idx="3">
                  <c:v>0.84848484848484851</c:v>
                </c:pt>
                <c:pt idx="4">
                  <c:v>0.22424242424242424</c:v>
                </c:pt>
              </c:numCache>
            </c:numRef>
          </c:val>
          <c:extLst>
            <c:ext xmlns:c16="http://schemas.microsoft.com/office/drawing/2014/chart" uri="{C3380CC4-5D6E-409C-BE32-E72D297353CC}">
              <c16:uniqueId val="{00000001-1C42-4270-BA2B-CA6CDB8C1E91}"/>
            </c:ext>
          </c:extLst>
        </c:ser>
        <c:dLbls>
          <c:showLegendKey val="0"/>
          <c:showVal val="0"/>
          <c:showCatName val="0"/>
          <c:showSerName val="0"/>
          <c:showPercent val="0"/>
          <c:showBubbleSize val="0"/>
        </c:dLbls>
        <c:gapWidth val="150"/>
        <c:axId val="322614400"/>
        <c:axId val="322615936"/>
      </c:barChart>
      <c:catAx>
        <c:axId val="322614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615936"/>
        <c:crosses val="autoZero"/>
        <c:auto val="1"/>
        <c:lblAlgn val="ctr"/>
        <c:lblOffset val="100"/>
        <c:noMultiLvlLbl val="0"/>
      </c:catAx>
      <c:valAx>
        <c:axId val="3226159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22614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b="1" i="0" baseline="0" dirty="0">
                <a:effectLst/>
              </a:rPr>
              <a:t>Promote Well-Being and Prevent Mental and Substance Use Disorders Priority Goals Selected, 2019-2021</a:t>
            </a:r>
            <a:endParaRPr lang="en-US" sz="1400" dirty="0">
              <a:effectLst/>
            </a:endParaRPr>
          </a:p>
        </c:rich>
      </c:tx>
      <c:overlay val="0"/>
    </c:title>
    <c:autoTitleDeleted val="0"/>
    <c:plotArea>
      <c:layout/>
      <c:barChart>
        <c:barDir val="col"/>
        <c:grouping val="clustered"/>
        <c:varyColors val="0"/>
        <c:ser>
          <c:idx val="0"/>
          <c:order val="0"/>
          <c:tx>
            <c:strRef>
              <c:f>WBMSUD_charts!$B$37</c:f>
              <c:strCache>
                <c:ptCount val="1"/>
                <c:pt idx="0">
                  <c:v>LHD</c:v>
                </c:pt>
              </c:strCache>
            </c:strRef>
          </c:tx>
          <c:spPr>
            <a:solidFill>
              <a:schemeClr val="accent6">
                <a:lumMod val="75000"/>
              </a:schemeClr>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WBMSUD_charts!$A$38:$A$45</c:f>
              <c:strCache>
                <c:ptCount val="8"/>
                <c:pt idx="0">
                  <c:v>Goal 1.1</c:v>
                </c:pt>
                <c:pt idx="1">
                  <c:v>Goal 1.2</c:v>
                </c:pt>
                <c:pt idx="2">
                  <c:v>Goal 2.1</c:v>
                </c:pt>
                <c:pt idx="3">
                  <c:v>Goal 2.2</c:v>
                </c:pt>
                <c:pt idx="4">
                  <c:v>Goal 2.3</c:v>
                </c:pt>
                <c:pt idx="5">
                  <c:v>Goal 2.4</c:v>
                </c:pt>
                <c:pt idx="6">
                  <c:v>Goal 2.5</c:v>
                </c:pt>
                <c:pt idx="7">
                  <c:v>Goal 2.6</c:v>
                </c:pt>
              </c:strCache>
            </c:strRef>
          </c:cat>
          <c:val>
            <c:numRef>
              <c:f>WBMSUD_charts!$B$38:$B$45</c:f>
              <c:numCache>
                <c:formatCode>0%</c:formatCode>
                <c:ptCount val="8"/>
                <c:pt idx="0">
                  <c:v>0.28301886792452829</c:v>
                </c:pt>
                <c:pt idx="1">
                  <c:v>0.13207547169811321</c:v>
                </c:pt>
                <c:pt idx="2">
                  <c:v>0.16981132075471697</c:v>
                </c:pt>
                <c:pt idx="3">
                  <c:v>0.71698113207547165</c:v>
                </c:pt>
                <c:pt idx="4">
                  <c:v>0.24528301886792453</c:v>
                </c:pt>
                <c:pt idx="5">
                  <c:v>9.4339622641509441E-2</c:v>
                </c:pt>
                <c:pt idx="6">
                  <c:v>0.32075471698113206</c:v>
                </c:pt>
                <c:pt idx="7">
                  <c:v>7.5471698113207544E-2</c:v>
                </c:pt>
              </c:numCache>
            </c:numRef>
          </c:val>
          <c:extLst>
            <c:ext xmlns:c16="http://schemas.microsoft.com/office/drawing/2014/chart" uri="{C3380CC4-5D6E-409C-BE32-E72D297353CC}">
              <c16:uniqueId val="{00000000-833A-413B-A163-DCEB75DBCDB5}"/>
            </c:ext>
          </c:extLst>
        </c:ser>
        <c:ser>
          <c:idx val="1"/>
          <c:order val="1"/>
          <c:tx>
            <c:strRef>
              <c:f>WBMSUD_charts!$C$37</c:f>
              <c:strCache>
                <c:ptCount val="1"/>
                <c:pt idx="0">
                  <c:v>Hospital</c:v>
                </c:pt>
              </c:strCache>
            </c:strRef>
          </c:tx>
          <c:spPr>
            <a:solidFill>
              <a:schemeClr val="tx1"/>
            </a:solidFill>
          </c:spPr>
          <c:invertIfNegative val="0"/>
          <c:dLbls>
            <c:spPr>
              <a:noFill/>
              <a:ln>
                <a:noFill/>
              </a:ln>
              <a:effectLst/>
            </c:spPr>
            <c:txPr>
              <a:bodyPr/>
              <a:lstStyle/>
              <a:p>
                <a:pPr>
                  <a:defRPr sz="8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WBMSUD_charts!$A$38:$A$45</c:f>
              <c:strCache>
                <c:ptCount val="8"/>
                <c:pt idx="0">
                  <c:v>Goal 1.1</c:v>
                </c:pt>
                <c:pt idx="1">
                  <c:v>Goal 1.2</c:v>
                </c:pt>
                <c:pt idx="2">
                  <c:v>Goal 2.1</c:v>
                </c:pt>
                <c:pt idx="3">
                  <c:v>Goal 2.2</c:v>
                </c:pt>
                <c:pt idx="4">
                  <c:v>Goal 2.3</c:v>
                </c:pt>
                <c:pt idx="5">
                  <c:v>Goal 2.4</c:v>
                </c:pt>
                <c:pt idx="6">
                  <c:v>Goal 2.5</c:v>
                </c:pt>
                <c:pt idx="7">
                  <c:v>Goal 2.6</c:v>
                </c:pt>
              </c:strCache>
            </c:strRef>
          </c:cat>
          <c:val>
            <c:numRef>
              <c:f>WBMSUD_charts!$C$38:$C$45</c:f>
              <c:numCache>
                <c:formatCode>0%</c:formatCode>
                <c:ptCount val="8"/>
                <c:pt idx="0">
                  <c:v>0.32857142857142857</c:v>
                </c:pt>
                <c:pt idx="1">
                  <c:v>0.27857142857142858</c:v>
                </c:pt>
                <c:pt idx="2">
                  <c:v>0.1357142857142857</c:v>
                </c:pt>
                <c:pt idx="3">
                  <c:v>0.79285714285714282</c:v>
                </c:pt>
                <c:pt idx="4">
                  <c:v>0.11428571428571428</c:v>
                </c:pt>
                <c:pt idx="5">
                  <c:v>0.29285714285714287</c:v>
                </c:pt>
                <c:pt idx="6">
                  <c:v>0.22857142857142856</c:v>
                </c:pt>
                <c:pt idx="7">
                  <c:v>3.5714285714285712E-2</c:v>
                </c:pt>
              </c:numCache>
            </c:numRef>
          </c:val>
          <c:extLst>
            <c:ext xmlns:c16="http://schemas.microsoft.com/office/drawing/2014/chart" uri="{C3380CC4-5D6E-409C-BE32-E72D297353CC}">
              <c16:uniqueId val="{00000001-833A-413B-A163-DCEB75DBCDB5}"/>
            </c:ext>
          </c:extLst>
        </c:ser>
        <c:dLbls>
          <c:showLegendKey val="0"/>
          <c:showVal val="0"/>
          <c:showCatName val="0"/>
          <c:showSerName val="0"/>
          <c:showPercent val="0"/>
          <c:showBubbleSize val="0"/>
        </c:dLbls>
        <c:gapWidth val="150"/>
        <c:axId val="322783872"/>
        <c:axId val="322789760"/>
      </c:barChart>
      <c:catAx>
        <c:axId val="322783872"/>
        <c:scaling>
          <c:orientation val="minMax"/>
        </c:scaling>
        <c:delete val="0"/>
        <c:axPos val="b"/>
        <c:numFmt formatCode="General" sourceLinked="0"/>
        <c:majorTickMark val="none"/>
        <c:minorTickMark val="none"/>
        <c:tickLblPos val="nextTo"/>
        <c:crossAx val="322789760"/>
        <c:crosses val="autoZero"/>
        <c:auto val="1"/>
        <c:lblAlgn val="ctr"/>
        <c:lblOffset val="100"/>
        <c:noMultiLvlLbl val="0"/>
      </c:catAx>
      <c:valAx>
        <c:axId val="322789760"/>
        <c:scaling>
          <c:orientation val="minMax"/>
          <c:max val="1"/>
          <c:min val="0"/>
        </c:scaling>
        <c:delete val="0"/>
        <c:axPos val="l"/>
        <c:majorGridlines/>
        <c:numFmt formatCode="0%" sourceLinked="1"/>
        <c:majorTickMark val="none"/>
        <c:minorTickMark val="none"/>
        <c:tickLblPos val="nextTo"/>
        <c:crossAx val="322783872"/>
        <c:crosses val="autoZero"/>
        <c:crossBetween val="between"/>
      </c:valAx>
    </c:plotArea>
    <c:legend>
      <c:legendPos val="b"/>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Well-Being, Prevent Mental</a:t>
            </a:r>
            <a:r>
              <a:rPr lang="en-US" baseline="0" dirty="0"/>
              <a:t> &amp; Substance Use Disorders Partners Identified by LHDs-hospitals, 2019-2021</a:t>
            </a:r>
            <a:endParaRPr lang="en-US" dirty="0"/>
          </a:p>
        </c:rich>
      </c:tx>
      <c:overlay val="0"/>
    </c:title>
    <c:autoTitleDeleted val="0"/>
    <c:plotArea>
      <c:layout/>
      <c:barChart>
        <c:barDir val="col"/>
        <c:grouping val="clustered"/>
        <c:varyColors val="0"/>
        <c:ser>
          <c:idx val="0"/>
          <c:order val="0"/>
          <c:tx>
            <c:strRef>
              <c:f>'[Chart in Microsoft PowerPoint]PartnersWMSUD'!$AA$118</c:f>
              <c:strCache>
                <c:ptCount val="1"/>
                <c:pt idx="0">
                  <c:v>Local Health Departments</c:v>
                </c:pt>
              </c:strCache>
            </c:strRef>
          </c:tx>
          <c:spPr>
            <a:solidFill>
              <a:schemeClr val="accent6">
                <a:lumMod val="7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PowerPoint]PartnersWMSUD'!$AB$117:$AP$117</c:f>
              <c:strCache>
                <c:ptCount val="15"/>
                <c:pt idx="0">
                  <c:v>community-based organizations</c:v>
                </c:pt>
                <c:pt idx="1">
                  <c:v>local governmental units/partners</c:v>
                </c:pt>
                <c:pt idx="2">
                  <c:v>coalitions</c:v>
                </c:pt>
                <c:pt idx="3">
                  <c:v>Law enforcement</c:v>
                </c:pt>
                <c:pt idx="4">
                  <c:v>advocates</c:v>
                </c:pt>
                <c:pt idx="5">
                  <c:v>other-than-health-public-org</c:v>
                </c:pt>
                <c:pt idx="6">
                  <c:v>schools</c:v>
                </c:pt>
                <c:pt idx="7">
                  <c:v>academia</c:v>
                </c:pt>
                <c:pt idx="8">
                  <c:v>media</c:v>
                </c:pt>
                <c:pt idx="9">
                  <c:v>older adult partner organizations</c:v>
                </c:pt>
                <c:pt idx="10">
                  <c:v>philanthropy/financial institutions</c:v>
                </c:pt>
                <c:pt idx="11">
                  <c:v>federally-qualified health centers</c:v>
                </c:pt>
                <c:pt idx="12">
                  <c:v>businesses</c:v>
                </c:pt>
                <c:pt idx="13">
                  <c:v>faith communities</c:v>
                </c:pt>
                <c:pt idx="14">
                  <c:v>legal</c:v>
                </c:pt>
              </c:strCache>
            </c:strRef>
          </c:cat>
          <c:val>
            <c:numRef>
              <c:f>'[Chart in Microsoft PowerPoint]PartnersWMSUD'!$AB$118:$AP$118</c:f>
              <c:numCache>
                <c:formatCode>0%</c:formatCode>
                <c:ptCount val="15"/>
                <c:pt idx="0">
                  <c:v>0.57894736842105265</c:v>
                </c:pt>
                <c:pt idx="1">
                  <c:v>0.42105263157894735</c:v>
                </c:pt>
                <c:pt idx="2">
                  <c:v>0.33333333333333331</c:v>
                </c:pt>
                <c:pt idx="3">
                  <c:v>0.19298245614035087</c:v>
                </c:pt>
                <c:pt idx="4">
                  <c:v>0.14035087719298245</c:v>
                </c:pt>
                <c:pt idx="5">
                  <c:v>0.17543859649122806</c:v>
                </c:pt>
                <c:pt idx="6">
                  <c:v>0.14035087719298245</c:v>
                </c:pt>
                <c:pt idx="7">
                  <c:v>7.0175438596491224E-2</c:v>
                </c:pt>
                <c:pt idx="8">
                  <c:v>5.2631578947368418E-2</c:v>
                </c:pt>
                <c:pt idx="9">
                  <c:v>5.2631578947368418E-2</c:v>
                </c:pt>
                <c:pt idx="10">
                  <c:v>3.5087719298245612E-2</c:v>
                </c:pt>
                <c:pt idx="11">
                  <c:v>3.5087719298245612E-2</c:v>
                </c:pt>
                <c:pt idx="12">
                  <c:v>1.7543859649122806E-2</c:v>
                </c:pt>
                <c:pt idx="13">
                  <c:v>1.7543859649122806E-2</c:v>
                </c:pt>
                <c:pt idx="14">
                  <c:v>1.7543859649122806E-2</c:v>
                </c:pt>
              </c:numCache>
            </c:numRef>
          </c:val>
          <c:extLst>
            <c:ext xmlns:c16="http://schemas.microsoft.com/office/drawing/2014/chart" uri="{C3380CC4-5D6E-409C-BE32-E72D297353CC}">
              <c16:uniqueId val="{00000000-E066-4E0C-94B3-BAA92ED86B9E}"/>
            </c:ext>
          </c:extLst>
        </c:ser>
        <c:ser>
          <c:idx val="1"/>
          <c:order val="1"/>
          <c:tx>
            <c:strRef>
              <c:f>'[Chart in Microsoft PowerPoint]PartnersWMSUD'!$AA$119</c:f>
              <c:strCache>
                <c:ptCount val="1"/>
                <c:pt idx="0">
                  <c:v>Hospitals</c:v>
                </c:pt>
              </c:strCache>
            </c:strRef>
          </c:tx>
          <c:spPr>
            <a:solidFill>
              <a:schemeClr val="tx1"/>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'[Chart in Microsoft PowerPoint]PartnersWMSUD'!$AB$117:$AP$117</c:f>
              <c:strCache>
                <c:ptCount val="15"/>
                <c:pt idx="0">
                  <c:v>community-based organizations</c:v>
                </c:pt>
                <c:pt idx="1">
                  <c:v>local governmental units/partners</c:v>
                </c:pt>
                <c:pt idx="2">
                  <c:v>coalitions</c:v>
                </c:pt>
                <c:pt idx="3">
                  <c:v>Law enforcement</c:v>
                </c:pt>
                <c:pt idx="4">
                  <c:v>advocates</c:v>
                </c:pt>
                <c:pt idx="5">
                  <c:v>other-than-health-public-org</c:v>
                </c:pt>
                <c:pt idx="6">
                  <c:v>schools</c:v>
                </c:pt>
                <c:pt idx="7">
                  <c:v>academia</c:v>
                </c:pt>
                <c:pt idx="8">
                  <c:v>media</c:v>
                </c:pt>
                <c:pt idx="9">
                  <c:v>older adult partner organizations</c:v>
                </c:pt>
                <c:pt idx="10">
                  <c:v>philanthropy/financial institutions</c:v>
                </c:pt>
                <c:pt idx="11">
                  <c:v>federally-qualified health centers</c:v>
                </c:pt>
                <c:pt idx="12">
                  <c:v>businesses</c:v>
                </c:pt>
                <c:pt idx="13">
                  <c:v>faith communities</c:v>
                </c:pt>
                <c:pt idx="14">
                  <c:v>legal</c:v>
                </c:pt>
              </c:strCache>
            </c:strRef>
          </c:cat>
          <c:val>
            <c:numRef>
              <c:f>'[Chart in Microsoft PowerPoint]PartnersWMSUD'!$AB$119:$AP$119</c:f>
              <c:numCache>
                <c:formatCode>0%</c:formatCode>
                <c:ptCount val="15"/>
                <c:pt idx="0">
                  <c:v>0.47619047619047616</c:v>
                </c:pt>
                <c:pt idx="1">
                  <c:v>0.30952380952380953</c:v>
                </c:pt>
                <c:pt idx="2">
                  <c:v>0.23809523809523808</c:v>
                </c:pt>
                <c:pt idx="3">
                  <c:v>0.18253968253968253</c:v>
                </c:pt>
                <c:pt idx="4">
                  <c:v>0.16666666666666666</c:v>
                </c:pt>
                <c:pt idx="5">
                  <c:v>9.5238095238095233E-2</c:v>
                </c:pt>
                <c:pt idx="6">
                  <c:v>0.10317460317460317</c:v>
                </c:pt>
                <c:pt idx="7">
                  <c:v>9.5238095238095233E-2</c:v>
                </c:pt>
                <c:pt idx="8">
                  <c:v>5.5555555555555552E-2</c:v>
                </c:pt>
                <c:pt idx="9">
                  <c:v>2.3809523809523808E-2</c:v>
                </c:pt>
                <c:pt idx="10">
                  <c:v>4.7619047619047616E-2</c:v>
                </c:pt>
                <c:pt idx="11">
                  <c:v>3.1746031746031744E-2</c:v>
                </c:pt>
                <c:pt idx="12">
                  <c:v>3.1746031746031744E-2</c:v>
                </c:pt>
                <c:pt idx="13">
                  <c:v>2.3809523809523808E-2</c:v>
                </c:pt>
                <c:pt idx="14">
                  <c:v>2.3809523809523808E-2</c:v>
                </c:pt>
              </c:numCache>
            </c:numRef>
          </c:val>
          <c:extLst>
            <c:ext xmlns:c16="http://schemas.microsoft.com/office/drawing/2014/chart" uri="{C3380CC4-5D6E-409C-BE32-E72D297353CC}">
              <c16:uniqueId val="{00000001-E066-4E0C-94B3-BAA92ED86B9E}"/>
            </c:ext>
          </c:extLst>
        </c:ser>
        <c:dLbls>
          <c:showLegendKey val="0"/>
          <c:showVal val="0"/>
          <c:showCatName val="0"/>
          <c:showSerName val="0"/>
          <c:showPercent val="0"/>
          <c:showBubbleSize val="0"/>
        </c:dLbls>
        <c:gapWidth val="150"/>
        <c:axId val="325201920"/>
        <c:axId val="325203456"/>
      </c:barChart>
      <c:catAx>
        <c:axId val="325201920"/>
        <c:scaling>
          <c:orientation val="minMax"/>
        </c:scaling>
        <c:delete val="0"/>
        <c:axPos val="b"/>
        <c:numFmt formatCode="General" sourceLinked="0"/>
        <c:majorTickMark val="out"/>
        <c:minorTickMark val="none"/>
        <c:tickLblPos val="nextTo"/>
        <c:crossAx val="325203456"/>
        <c:crosses val="autoZero"/>
        <c:auto val="1"/>
        <c:lblAlgn val="ctr"/>
        <c:lblOffset val="100"/>
        <c:noMultiLvlLbl val="0"/>
      </c:catAx>
      <c:valAx>
        <c:axId val="325203456"/>
        <c:scaling>
          <c:orientation val="minMax"/>
          <c:max val="1"/>
        </c:scaling>
        <c:delete val="0"/>
        <c:axPos val="l"/>
        <c:majorGridlines/>
        <c:numFmt formatCode="0%" sourceLinked="1"/>
        <c:majorTickMark val="out"/>
        <c:minorTickMark val="none"/>
        <c:tickLblPos val="nextTo"/>
        <c:crossAx val="325201920"/>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5/14/2018</a:t>
            </a: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8C1810-1277-4B7B-A048-3C59EA1CDC5C}" type="slidenum">
              <a:rPr lang="en-US" smtClean="0"/>
              <a:t>‹#›</a:t>
            </a:fld>
            <a:endParaRPr lang="en-US" dirty="0"/>
          </a:p>
        </p:txBody>
      </p:sp>
    </p:spTree>
    <p:extLst>
      <p:ext uri="{BB962C8B-B14F-4D97-AF65-F5344CB8AC3E}">
        <p14:creationId xmlns:p14="http://schemas.microsoft.com/office/powerpoint/2010/main" val="22257445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dirty="0"/>
          </a:p>
        </p:txBody>
      </p:sp>
      <p:sp>
        <p:nvSpPr>
          <p:cNvPr id="8" name="Notes Placeholder 7">
            <a:extLst>
              <a:ext uri="{FF2B5EF4-FFF2-40B4-BE49-F238E27FC236}">
                <a16:creationId xmlns:a16="http://schemas.microsoft.com/office/drawing/2014/main" id="{630F7AC1-424E-4F7C-99AF-DF5B01D47BA1}"/>
              </a:ext>
            </a:extLst>
          </p:cNvPr>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2647CA7A-DC1B-4B7C-BA83-102CB78329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Slide Number Placeholder 3">
            <a:extLst>
              <a:ext uri="{FF2B5EF4-FFF2-40B4-BE49-F238E27FC236}">
                <a16:creationId xmlns:a16="http://schemas.microsoft.com/office/drawing/2014/main" id="{6904150F-1C50-4C68-9B9C-E8771E783B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5995" eaLnBrk="0" hangingPunct="0">
              <a:defRPr>
                <a:solidFill>
                  <a:schemeClr val="tx1"/>
                </a:solidFill>
                <a:latin typeface="Arial" panose="020B0604020202020204" pitchFamily="34" charset="0"/>
                <a:ea typeface="ＭＳ Ｐゴシック" panose="020B0600070205080204" pitchFamily="34" charset="-128"/>
              </a:defRPr>
            </a:lvl1pPr>
            <a:lvl2pPr marL="786108" indent="-302349" defTabSz="985995" eaLnBrk="0" hangingPunct="0">
              <a:defRPr>
                <a:solidFill>
                  <a:schemeClr val="tx1"/>
                </a:solidFill>
                <a:latin typeface="Arial" panose="020B0604020202020204" pitchFamily="34" charset="0"/>
                <a:ea typeface="ＭＳ Ｐゴシック" panose="020B0600070205080204" pitchFamily="34" charset="-128"/>
              </a:defRPr>
            </a:lvl2pPr>
            <a:lvl3pPr marL="1209397" indent="-241879" defTabSz="985995" eaLnBrk="0" hangingPunct="0">
              <a:defRPr>
                <a:solidFill>
                  <a:schemeClr val="tx1"/>
                </a:solidFill>
                <a:latin typeface="Arial" panose="020B0604020202020204" pitchFamily="34" charset="0"/>
                <a:ea typeface="ＭＳ Ｐゴシック" panose="020B0600070205080204" pitchFamily="34" charset="-128"/>
              </a:defRPr>
            </a:lvl3pPr>
            <a:lvl4pPr marL="1693155" indent="-241879" defTabSz="985995" eaLnBrk="0" hangingPunct="0">
              <a:defRPr>
                <a:solidFill>
                  <a:schemeClr val="tx1"/>
                </a:solidFill>
                <a:latin typeface="Arial" panose="020B0604020202020204" pitchFamily="34" charset="0"/>
                <a:ea typeface="ＭＳ Ｐゴシック" panose="020B0600070205080204" pitchFamily="34" charset="-128"/>
              </a:defRPr>
            </a:lvl4pPr>
            <a:lvl5pPr marL="2176914" indent="-241879" defTabSz="985995" eaLnBrk="0" hangingPunct="0">
              <a:defRPr>
                <a:solidFill>
                  <a:schemeClr val="tx1"/>
                </a:solidFill>
                <a:latin typeface="Arial" panose="020B0604020202020204" pitchFamily="34" charset="0"/>
                <a:ea typeface="ＭＳ Ｐゴシック" panose="020B0600070205080204" pitchFamily="34" charset="-128"/>
              </a:defRPr>
            </a:lvl5pPr>
            <a:lvl6pPr marL="2660672"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4431"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8190"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1949" indent="-241879" defTabSz="98599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52563884-F675-498C-BE4F-6292E4F2BADE}" type="slidenum">
              <a:rPr lang="en-US" altLang="en-US">
                <a:latin typeface="Calibri" panose="020F0502020204030204" pitchFamily="34" charset="0"/>
              </a:rPr>
              <a:pPr eaLnBrk="1" hangingPunct="1"/>
              <a:t>1</a:t>
            </a:fld>
            <a:endParaRPr lang="en-US" altLang="en-US" dirty="0">
              <a:latin typeface="Calibri" panose="020F0502020204030204" pitchFamily="34" charset="0"/>
            </a:endParaRPr>
          </a:p>
        </p:txBody>
      </p:sp>
      <p:sp>
        <p:nvSpPr>
          <p:cNvPr id="3" name="Notes Placeholder 2">
            <a:extLst>
              <a:ext uri="{FF2B5EF4-FFF2-40B4-BE49-F238E27FC236}">
                <a16:creationId xmlns:a16="http://schemas.microsoft.com/office/drawing/2014/main" id="{4D4B9CD0-BD92-4BA3-8903-53DC4B7E73A9}"/>
              </a:ext>
            </a:extLst>
          </p:cNvPr>
          <p:cNvSpPr>
            <a:spLocks noGrp="1"/>
          </p:cNvSpPr>
          <p:nvPr>
            <p:ph type="body" sz="quarter" idx="3"/>
          </p:nvPr>
        </p:nvSpPr>
        <p:spPr/>
        <p:txBody>
          <a:bodyPr lIns="93177" tIns="46589" rIns="93177" bIns="46589"/>
          <a:lstStyle/>
          <a:p>
            <a:r>
              <a:rPr lang="en-US" altLang="en-US" dirty="0">
                <a:ea typeface="ＭＳ Ｐゴシック" panose="020B0600070205080204" pitchFamily="34" charset="-128"/>
              </a:rPr>
              <a:t>In concert with our support for Healthy Aging we updated our vision. This vision reflects where we want to be.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It captures an ambition to do the best we possibly can to improve the health of all New Yorkers.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And to progress from being ranked 26</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in 2008, when the Prevention Agenda began, to 10</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in the most recent America’s Health Rankings by state.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It also reflects our appreciation for changes in demographics and the increasing number of older people living in New York State.  We want to be the healthiest state for people of all ages.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America’s Health Rankings have started ranking states on senior health.  NY ranks 18th, up from 17</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 the wrong direction – a year ago. ) </a:t>
            </a:r>
          </a:p>
        </p:txBody>
      </p:sp>
    </p:spTree>
    <p:extLst>
      <p:ext uri="{BB962C8B-B14F-4D97-AF65-F5344CB8AC3E}">
        <p14:creationId xmlns:p14="http://schemas.microsoft.com/office/powerpoint/2010/main" val="211671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10325" cy="3605212"/>
          </a:xfrm>
        </p:spPr>
      </p:sp>
      <p:sp>
        <p:nvSpPr>
          <p:cNvPr id="3" name="Notes Placeholder 2"/>
          <p:cNvSpPr>
            <a:spLocks noGrp="1"/>
          </p:cNvSpPr>
          <p:nvPr>
            <p:ph type="body" idx="1"/>
          </p:nvPr>
        </p:nvSpPr>
        <p:spPr/>
        <p:txBody>
          <a:bodyPr lIns="93177" tIns="46589" rIns="93177" bIns="46589">
            <a:normAutofit/>
          </a:bodyPr>
          <a:lstStyle/>
          <a:p>
            <a:r>
              <a:rPr lang="en-US" dirty="0"/>
              <a:t>The Prevention Agenda is NYS’ public health improvement plan.  Its goal  is to improve health status and reduce health disparities across the state by focusing on Prevention.  It is a state action plan but also a call for local, collaborative action to identify and address local health priorities.</a:t>
            </a:r>
          </a:p>
          <a:p>
            <a:endParaRPr lang="en-US" dirty="0"/>
          </a:p>
          <a:p>
            <a:r>
              <a:rPr lang="en-US" dirty="0"/>
              <a:t>It has been incorporated into state health reform efforts including the DSRIP program. The Ad Hoc Committee has been pleased to work with the Office of Health Insurance Program’s new office of social determinants of </a:t>
            </a:r>
            <a:r>
              <a:rPr lang="en-US" dirty="0" err="1"/>
              <a:t>healthand</a:t>
            </a:r>
            <a:r>
              <a:rPr lang="en-US" dirty="0"/>
              <a:t> looks forward to congoing collaboration with them.  </a:t>
            </a:r>
          </a:p>
          <a:p>
            <a:endParaRPr lang="en-US" dirty="0"/>
          </a:p>
          <a:p>
            <a:r>
              <a:rPr lang="en-US" dirty="0"/>
              <a:t>The NYS Public Health and Health Planning Council, its Public Health Committee and the Ad Hoc Committee to Lead the Prevention Agenda have played a critical role in supporting the implementation of the Prevention Agenda over the years and in leading the effort to update it for the next six years. </a:t>
            </a:r>
          </a:p>
        </p:txBody>
      </p:sp>
      <p:sp>
        <p:nvSpPr>
          <p:cNvPr id="4" name="Slide Number Placeholder 3"/>
          <p:cNvSpPr>
            <a:spLocks noGrp="1"/>
          </p:cNvSpPr>
          <p:nvPr>
            <p:ph type="sldNum" sz="quarter" idx="10"/>
          </p:nvPr>
        </p:nvSpPr>
        <p:spPr/>
        <p:txBody>
          <a:bodyPr/>
          <a:lstStyle/>
          <a:p>
            <a:fld id="{0050ADF6-E26C-4ECD-BFFD-4B1112201290}" type="slidenum">
              <a:rPr lang="en-US" smtClean="0"/>
              <a:pPr/>
              <a:t>2</a:t>
            </a:fld>
            <a:endParaRPr lang="en-US" dirty="0"/>
          </a:p>
        </p:txBody>
      </p:sp>
    </p:spTree>
    <p:extLst>
      <p:ext uri="{BB962C8B-B14F-4D97-AF65-F5344CB8AC3E}">
        <p14:creationId xmlns:p14="http://schemas.microsoft.com/office/powerpoint/2010/main" val="3747227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Health Committee and the Ad Hoc Committee to Lead the Prevention Agenda (part of PHHPC) have played a critical role in supporting the implementation of the Prevention Agenda over the years including the effort to update it for the next six years.</a:t>
            </a:r>
          </a:p>
          <a:p>
            <a:endParaRPr lang="en-US" dirty="0"/>
          </a:p>
          <a:p>
            <a:r>
              <a:rPr lang="en-US" dirty="0"/>
              <a:t>The work of updating and implementing the Prevention Agenda relies on collaborative efforts of hundreds</a:t>
            </a:r>
            <a:r>
              <a:rPr lang="en-US" baseline="0" dirty="0"/>
              <a:t> of state and local partners statewide.</a:t>
            </a:r>
          </a:p>
          <a:p>
            <a:endParaRPr lang="en-US" dirty="0"/>
          </a:p>
        </p:txBody>
      </p:sp>
      <p:sp>
        <p:nvSpPr>
          <p:cNvPr id="4" name="Slide Number Placeholder 3"/>
          <p:cNvSpPr>
            <a:spLocks noGrp="1"/>
          </p:cNvSpPr>
          <p:nvPr>
            <p:ph type="sldNum" sz="quarter" idx="10"/>
          </p:nvPr>
        </p:nvSpPr>
        <p:spPr/>
        <p:txBody>
          <a:bodyPr/>
          <a:lstStyle/>
          <a:p>
            <a:fld id="{91A48CAD-A0B3-40D5-9C38-9C62311456CC}" type="slidenum">
              <a:rPr lang="en-US" smtClean="0"/>
              <a:t>3</a:t>
            </a:fld>
            <a:endParaRPr lang="en-US"/>
          </a:p>
        </p:txBody>
      </p:sp>
    </p:spTree>
    <p:extLst>
      <p:ext uri="{BB962C8B-B14F-4D97-AF65-F5344CB8AC3E}">
        <p14:creationId xmlns:p14="http://schemas.microsoft.com/office/powerpoint/2010/main" val="486679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641350"/>
            <a:ext cx="5575300" cy="3136900"/>
          </a:xfrm>
        </p:spPr>
      </p:sp>
      <p:sp>
        <p:nvSpPr>
          <p:cNvPr id="3" name="Notes Placeholder 2"/>
          <p:cNvSpPr>
            <a:spLocks noGrp="1"/>
          </p:cNvSpPr>
          <p:nvPr>
            <p:ph type="body" idx="1"/>
          </p:nvPr>
        </p:nvSpPr>
        <p:spPr/>
        <p:txBody>
          <a:bodyPr/>
          <a:lstStyle/>
          <a:p>
            <a:r>
              <a:rPr lang="en-US" dirty="0"/>
              <a:t>We need to focus on the determinants of health, and advance a Health Across All Policies approach to incorporate health considerations into policies, programs and initiatives led by non-health agencies. </a:t>
            </a:r>
          </a:p>
          <a:p>
            <a:r>
              <a:rPr lang="en-US" dirty="0"/>
              <a:t>As first step, we need to consider how all of our policies, programs and initiatives are age friendly, and support us achieving the goal of becoming an age friendly state. </a:t>
            </a:r>
          </a:p>
          <a:p>
            <a:r>
              <a:rPr lang="en-US" dirty="0"/>
              <a:t>Long term goal is to embed Health Across All Policies and considerations for Healthy Aging into all aspects of our government work.  This is just the first step! Governor’s 2017 State of the State Message called for NYS to incorporate health considerations into policies, programs and initiatives led by non-health agencies and to consider how initiatives could support becoming first age friendly state.</a:t>
            </a:r>
          </a:p>
          <a:p>
            <a:endParaRPr lang="en-US" dirty="0"/>
          </a:p>
          <a:p>
            <a:r>
              <a:rPr lang="en-US" dirty="0"/>
              <a:t>NYS DOH and Governor’s Office implementing specific HAAP and Healthy Aging projects and incorporating into Prevention 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Signed Executive Order #190 that calls on all agencies to consider the health impact of their policies and programs and to include language in procurements, contracting and grantmaking that gives benefit to contractors who similarly include considerations to improve overall community health within their work. </a:t>
            </a:r>
          </a:p>
          <a:p>
            <a:endParaRPr lang="en-US" dirty="0"/>
          </a:p>
        </p:txBody>
      </p:sp>
      <p:sp>
        <p:nvSpPr>
          <p:cNvPr id="4" name="Slide Number Placeholder 3"/>
          <p:cNvSpPr>
            <a:spLocks noGrp="1"/>
          </p:cNvSpPr>
          <p:nvPr>
            <p:ph type="sldNum" sz="quarter" idx="10"/>
          </p:nvPr>
        </p:nvSpPr>
        <p:spPr/>
        <p:txBody>
          <a:bodyPr/>
          <a:lstStyle/>
          <a:p>
            <a:fld id="{548DD1E1-C768-49E5-8BA3-6B6183B0B7A5}" type="slidenum">
              <a:rPr lang="en-US" smtClean="0"/>
              <a:t>4</a:t>
            </a:fld>
            <a:endParaRPr lang="en-US"/>
          </a:p>
        </p:txBody>
      </p:sp>
    </p:spTree>
    <p:extLst>
      <p:ext uri="{BB962C8B-B14F-4D97-AF65-F5344CB8AC3E}">
        <p14:creationId xmlns:p14="http://schemas.microsoft.com/office/powerpoint/2010/main" val="428474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920F9CE0-12F2-4DA8-9639-387A927D3173}" type="slidenum">
              <a:rPr lang="en-US" smtClean="0"/>
              <a:t>5</a:t>
            </a:fld>
            <a:endParaRPr lang="en-US" dirty="0"/>
          </a:p>
        </p:txBody>
      </p:sp>
      <p:sp>
        <p:nvSpPr>
          <p:cNvPr id="5" name="Notes Placeholder 4">
            <a:extLst>
              <a:ext uri="{FF2B5EF4-FFF2-40B4-BE49-F238E27FC236}">
                <a16:creationId xmlns:a16="http://schemas.microsoft.com/office/drawing/2014/main" id="{585C6A90-193D-4118-AB5E-82AC17764907}"/>
              </a:ext>
            </a:extLst>
          </p:cNvPr>
          <p:cNvSpPr>
            <a:spLocks noGrp="1"/>
          </p:cNvSpPr>
          <p:nvPr>
            <p:ph type="body" sz="quarter" idx="11"/>
          </p:nvPr>
        </p:nvSpPr>
        <p:spPr/>
        <p:txBody>
          <a:bodyPr lIns="93177" tIns="46589" rIns="93177" bIns="46589"/>
          <a:lstStyle/>
          <a:p>
            <a:r>
              <a:rPr lang="en-US" dirty="0"/>
              <a:t>We have updated the Prevention Agenda at the same time that NYS is working to incorporate a Health in All Policies approach to government and to implement policies to support our becoming the first age friendly state ever, as recognized by the AARP. </a:t>
            </a:r>
          </a:p>
          <a:p>
            <a:endParaRPr lang="en-US" dirty="0"/>
          </a:p>
          <a:p>
            <a:r>
              <a:rPr lang="en-US" dirty="0"/>
              <a:t>The DOH, along with Aging and Department of State and the Governor’s office are leading a foundation funded effort to integrate HAAP and Healthy Aging into government policies and actions.  State agencies have met several times with Secretary for Health Paul  Francis and Commissioner Zucker, most recently in January of this year.</a:t>
            </a:r>
          </a:p>
          <a:p>
            <a:r>
              <a:rPr lang="en-US" dirty="0"/>
              <a:t> </a:t>
            </a:r>
          </a:p>
          <a:p>
            <a:r>
              <a:rPr lang="en-US" dirty="0"/>
              <a:t>Six years ago, the Ad Hoc committee invited Office of Mental Health and OASAS to join it because we added the Promote Mental Health and Prevent Substance Abuse priority.  Now in tandem with our HAAP and HA efforts we have Department of Ag and Markets, the Department of State, the Office for the Aging and the Department of Environmental Conservation as active members of the ad Hoc Committee.  </a:t>
            </a:r>
          </a:p>
          <a:p>
            <a:endParaRPr lang="en-US" dirty="0"/>
          </a:p>
          <a:p>
            <a:r>
              <a:rPr lang="en-US" dirty="0"/>
              <a:t>Incorporating health in all policies will help us achieve our statewide Prevention Agenda goals.  It will also help local communities address their local priorities. At the panel later this morning you will learn about what some of these state agencies are doing and how you can incorporate these efforts in your local community health improvement planning. </a:t>
            </a:r>
          </a:p>
        </p:txBody>
      </p:sp>
    </p:spTree>
    <p:extLst>
      <p:ext uri="{BB962C8B-B14F-4D97-AF65-F5344CB8AC3E}">
        <p14:creationId xmlns:p14="http://schemas.microsoft.com/office/powerpoint/2010/main" val="2559795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2375" cy="3544888"/>
          </a:xfrm>
        </p:spPr>
      </p:sp>
      <p:sp>
        <p:nvSpPr>
          <p:cNvPr id="3" name="Notes Placeholder 2"/>
          <p:cNvSpPr>
            <a:spLocks noGrp="1"/>
          </p:cNvSpPr>
          <p:nvPr>
            <p:ph type="body" idx="1"/>
          </p:nvPr>
        </p:nvSpPr>
        <p:spPr/>
        <p:txBody>
          <a:bodyPr>
            <a:normAutofit/>
          </a:bodyPr>
          <a:lstStyle/>
          <a:p>
            <a:r>
              <a:rPr lang="en-US" dirty="0"/>
              <a:t>This cycle’s guidance</a:t>
            </a:r>
            <a:r>
              <a:rPr lang="en-US" baseline="0" dirty="0"/>
              <a:t> was about promoting collaboration in the planning cycle.</a:t>
            </a:r>
          </a:p>
          <a:p>
            <a:endParaRPr lang="en-US" baseline="0" dirty="0"/>
          </a:p>
          <a:p>
            <a:r>
              <a:rPr lang="en-US" baseline="0" dirty="0"/>
              <a:t>This focus on collaboration led to submission of a large number of joint plans</a:t>
            </a:r>
          </a:p>
          <a:p>
            <a:endParaRPr lang="en-US" baseline="0" dirty="0"/>
          </a:p>
          <a:p>
            <a:r>
              <a:rPr lang="en-US" dirty="0"/>
              <a:t>It was decided to retain the five priorities for the new cycle</a:t>
            </a:r>
          </a:p>
        </p:txBody>
      </p:sp>
    </p:spTree>
    <p:extLst>
      <p:ext uri="{BB962C8B-B14F-4D97-AF65-F5344CB8AC3E}">
        <p14:creationId xmlns:p14="http://schemas.microsoft.com/office/powerpoint/2010/main" val="130046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00038" y="719138"/>
            <a:ext cx="6410325" cy="36052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7610" eaLnBrk="0" hangingPunct="0">
              <a:defRPr>
                <a:solidFill>
                  <a:schemeClr val="tx1"/>
                </a:solidFill>
                <a:latin typeface="Arial" charset="0"/>
                <a:ea typeface="MS PGothic" pitchFamily="34" charset="-128"/>
              </a:defRPr>
            </a:lvl1pPr>
            <a:lvl2pPr marL="771450" indent="-296711" defTabSz="967610" eaLnBrk="0" hangingPunct="0">
              <a:defRPr>
                <a:solidFill>
                  <a:schemeClr val="tx1"/>
                </a:solidFill>
                <a:latin typeface="Arial" charset="0"/>
                <a:ea typeface="MS PGothic" pitchFamily="34" charset="-128"/>
              </a:defRPr>
            </a:lvl2pPr>
            <a:lvl3pPr marL="1186847" indent="-237369" defTabSz="967610" eaLnBrk="0" hangingPunct="0">
              <a:defRPr>
                <a:solidFill>
                  <a:schemeClr val="tx1"/>
                </a:solidFill>
                <a:latin typeface="Arial" charset="0"/>
                <a:ea typeface="MS PGothic" pitchFamily="34" charset="-128"/>
              </a:defRPr>
            </a:lvl3pPr>
            <a:lvl4pPr marL="1661585" indent="-237369" defTabSz="967610" eaLnBrk="0" hangingPunct="0">
              <a:defRPr>
                <a:solidFill>
                  <a:schemeClr val="tx1"/>
                </a:solidFill>
                <a:latin typeface="Arial" charset="0"/>
                <a:ea typeface="MS PGothic" pitchFamily="34" charset="-128"/>
              </a:defRPr>
            </a:lvl4pPr>
            <a:lvl5pPr marL="2136324" indent="-237369" defTabSz="967610" eaLnBrk="0" hangingPunct="0">
              <a:defRPr>
                <a:solidFill>
                  <a:schemeClr val="tx1"/>
                </a:solidFill>
                <a:latin typeface="Arial" charset="0"/>
                <a:ea typeface="MS PGothic" pitchFamily="34" charset="-128"/>
              </a:defRPr>
            </a:lvl5pPr>
            <a:lvl6pPr marL="2611062" indent="-237369" defTabSz="967610" eaLnBrk="0" fontAlgn="base" hangingPunct="0">
              <a:spcBef>
                <a:spcPct val="0"/>
              </a:spcBef>
              <a:spcAft>
                <a:spcPct val="0"/>
              </a:spcAft>
              <a:defRPr>
                <a:solidFill>
                  <a:schemeClr val="tx1"/>
                </a:solidFill>
                <a:latin typeface="Arial" charset="0"/>
                <a:ea typeface="MS PGothic" pitchFamily="34" charset="-128"/>
              </a:defRPr>
            </a:lvl6pPr>
            <a:lvl7pPr marL="3085801" indent="-237369" defTabSz="967610" eaLnBrk="0" fontAlgn="base" hangingPunct="0">
              <a:spcBef>
                <a:spcPct val="0"/>
              </a:spcBef>
              <a:spcAft>
                <a:spcPct val="0"/>
              </a:spcAft>
              <a:defRPr>
                <a:solidFill>
                  <a:schemeClr val="tx1"/>
                </a:solidFill>
                <a:latin typeface="Arial" charset="0"/>
                <a:ea typeface="MS PGothic" pitchFamily="34" charset="-128"/>
              </a:defRPr>
            </a:lvl7pPr>
            <a:lvl8pPr marL="3560540" indent="-237369" defTabSz="967610" eaLnBrk="0" fontAlgn="base" hangingPunct="0">
              <a:spcBef>
                <a:spcPct val="0"/>
              </a:spcBef>
              <a:spcAft>
                <a:spcPct val="0"/>
              </a:spcAft>
              <a:defRPr>
                <a:solidFill>
                  <a:schemeClr val="tx1"/>
                </a:solidFill>
                <a:latin typeface="Arial" charset="0"/>
                <a:ea typeface="MS PGothic" pitchFamily="34" charset="-128"/>
              </a:defRPr>
            </a:lvl8pPr>
            <a:lvl9pPr marL="4035279" indent="-237369" defTabSz="96761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fld id="{3AEADA29-573F-4281-A53D-8C49CF32258F}" type="slidenum">
              <a:rPr lang="en-US" smtClean="0">
                <a:latin typeface="Calibri" pitchFamily="34" charset="0"/>
              </a:rPr>
              <a:pPr eaLnBrk="1" hangingPunct="1"/>
              <a:t>7</a:t>
            </a:fld>
            <a:endParaRPr lang="en-US" dirty="0">
              <a:latin typeface="Calibri" pitchFamily="34" charset="0"/>
            </a:endParaRPr>
          </a:p>
        </p:txBody>
      </p:sp>
      <p:sp>
        <p:nvSpPr>
          <p:cNvPr id="3" name="Notes Placeholder 2">
            <a:extLst>
              <a:ext uri="{FF2B5EF4-FFF2-40B4-BE49-F238E27FC236}">
                <a16:creationId xmlns:a16="http://schemas.microsoft.com/office/drawing/2014/main" id="{40D6450F-93F9-4C3B-937B-77F1CC5415E6}"/>
              </a:ext>
            </a:extLst>
          </p:cNvPr>
          <p:cNvSpPr>
            <a:spLocks noGrp="1"/>
          </p:cNvSpPr>
          <p:nvPr>
            <p:ph type="body" sz="quarter" idx="3"/>
          </p:nvPr>
        </p:nvSpPr>
        <p:spPr/>
        <p:txBody>
          <a:bodyPr lIns="93177" tIns="46589" rIns="93177" bIns="46589"/>
          <a:lstStyle/>
          <a:p>
            <a:pPr marL="178027" indent="-178027">
              <a:buFont typeface="Arial" panose="020B0604020202020204" pitchFamily="34" charset="0"/>
              <a:buChar char="•"/>
            </a:pPr>
            <a:r>
              <a:rPr lang="en-US" dirty="0"/>
              <a:t>These are the 5 updated priorities</a:t>
            </a:r>
          </a:p>
          <a:p>
            <a:pPr marL="178027" indent="-178027">
              <a:buFont typeface="Arial" panose="020B0604020202020204" pitchFamily="34" charset="0"/>
              <a:buChar char="•"/>
            </a:pPr>
            <a:r>
              <a:rPr lang="en-US" dirty="0"/>
              <a:t>They are based on the underlying causes of death in NYS, and the availability of evidence-based interventions to address these issues. </a:t>
            </a:r>
          </a:p>
          <a:p>
            <a:pPr marL="178027" indent="-178027">
              <a:buFont typeface="Arial" panose="020B0604020202020204" pitchFamily="34" charset="0"/>
              <a:buChar char="•"/>
            </a:pPr>
            <a:r>
              <a:rPr lang="en-US" dirty="0"/>
              <a:t>As you can see these look a lot like the current set of priorities.</a:t>
            </a:r>
          </a:p>
          <a:p>
            <a:pPr marL="178027" indent="-178027">
              <a:buFont typeface="Arial" panose="020B0604020202020204" pitchFamily="34" charset="0"/>
              <a:buChar char="•"/>
            </a:pPr>
            <a:r>
              <a:rPr lang="en-US" dirty="0"/>
              <a:t>Here are a couple notable </a:t>
            </a:r>
            <a:r>
              <a:rPr lang="en-US" b="1" dirty="0"/>
              <a:t>changes</a:t>
            </a:r>
            <a:r>
              <a:rPr lang="en-US" dirty="0"/>
              <a:t>:  </a:t>
            </a:r>
          </a:p>
          <a:p>
            <a:pPr marL="652765" lvl="1" indent="-178027">
              <a:buFont typeface="Arial" panose="020B0604020202020204" pitchFamily="34" charset="0"/>
              <a:buChar char="•"/>
            </a:pPr>
            <a:r>
              <a:rPr lang="en-US" dirty="0"/>
              <a:t>The leadership of OMH, OASAS working on the mental health and substance abuse priority felt it was important to have a change in the title to promote well-being. CDC defines well-being as a relative and dynamic state where one maximizes his/her physical, mental and social functioning in the context of supportive environments to live a full satisfying and productive life.  </a:t>
            </a:r>
          </a:p>
          <a:p>
            <a:pPr marL="652765" lvl="1" indent="-178027">
              <a:buFont typeface="Arial" panose="020B0604020202020204" pitchFamily="34" charset="0"/>
              <a:buChar char="•"/>
            </a:pPr>
            <a:r>
              <a:rPr lang="en-US" dirty="0"/>
              <a:t>In addition the terminology was changed from Substance Abuse to Substance Use Disorder.</a:t>
            </a:r>
          </a:p>
          <a:p>
            <a:pPr marL="652765" lvl="1" indent="-178027">
              <a:buFont typeface="Arial" panose="020B0604020202020204" pitchFamily="34" charset="0"/>
              <a:buChar char="•"/>
            </a:pPr>
            <a:r>
              <a:rPr lang="en-US" dirty="0"/>
              <a:t>We have shortened the fifth priority to a manageable title – this still includes goals for reducing HIV, STIs, Hepatitis C, vaccine preventable disease, health care associated infections, and anti microbial resistance – just not all listed out in the title</a:t>
            </a:r>
          </a:p>
        </p:txBody>
      </p:sp>
    </p:spTree>
    <p:extLst>
      <p:ext uri="{BB962C8B-B14F-4D97-AF65-F5344CB8AC3E}">
        <p14:creationId xmlns:p14="http://schemas.microsoft.com/office/powerpoint/2010/main" val="3344614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46" y="4445473"/>
            <a:ext cx="5607711" cy="3636093"/>
          </a:xfrm>
          <a:prstGeom prst="rect">
            <a:avLst/>
          </a:prstGeom>
        </p:spPr>
        <p:txBody>
          <a:bodyPr lIns="88139" tIns="44070" rIns="88139" bIns="44070"/>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261815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177" tIns="46589" rIns="93177" bIns="46589"/>
          <a:lstStyle/>
          <a:p>
            <a:r>
              <a:rPr lang="en-US" dirty="0"/>
              <a:t>Priority specific committees met over the summer led by NYS agency subject matter experts and including many members of the Ad Hoc Committee.  They drafted the priority specific action plans.  Each plan includes </a:t>
            </a:r>
          </a:p>
          <a:p>
            <a:pPr marL="174708" indent="-174708">
              <a:buFont typeface="Arial" panose="020B0604020202020204" pitchFamily="34" charset="0"/>
              <a:buChar char="•"/>
            </a:pPr>
            <a:r>
              <a:rPr lang="en-US" dirty="0"/>
              <a:t>Focus Areas</a:t>
            </a:r>
          </a:p>
          <a:p>
            <a:pPr marL="174708" indent="-174708">
              <a:buFont typeface="Arial" panose="020B0604020202020204" pitchFamily="34" charset="0"/>
              <a:buChar char="•"/>
            </a:pPr>
            <a:r>
              <a:rPr lang="en-US" dirty="0"/>
              <a:t>Goals</a:t>
            </a:r>
          </a:p>
          <a:p>
            <a:pPr marL="174708" indent="-174708">
              <a:buFont typeface="Arial" panose="020B0604020202020204" pitchFamily="34" charset="0"/>
              <a:buChar char="•"/>
            </a:pPr>
            <a:r>
              <a:rPr lang="en-US" dirty="0"/>
              <a:t>Measurable Objectives – the majority of these will be updated for the Dashboard	</a:t>
            </a:r>
          </a:p>
          <a:p>
            <a:pPr marL="174708" indent="-174708">
              <a:buFont typeface="Arial" panose="020B0604020202020204" pitchFamily="34" charset="0"/>
              <a:buChar char="•"/>
            </a:pPr>
            <a:r>
              <a:rPr lang="en-US" dirty="0"/>
              <a:t>Evidence Based Interventions with resources for implementation</a:t>
            </a:r>
          </a:p>
          <a:p>
            <a:pPr marL="174708" indent="-174708">
              <a:buFont typeface="Arial" panose="020B0604020202020204" pitchFamily="34" charset="0"/>
              <a:buChar char="•"/>
            </a:pPr>
            <a:r>
              <a:rPr lang="en-US" dirty="0"/>
              <a:t>The identification of specific populations/age groups affected</a:t>
            </a:r>
          </a:p>
          <a:p>
            <a:pPr marL="174708" indent="-174708">
              <a:buFont typeface="Arial" panose="020B0604020202020204" pitchFamily="34" charset="0"/>
              <a:buChar char="•"/>
            </a:pPr>
            <a:r>
              <a:rPr lang="en-US" dirty="0"/>
              <a:t>Whether or not the EBIs are addressing the social determinants of health</a:t>
            </a:r>
          </a:p>
          <a:p>
            <a:pPr marL="174708" indent="-174708">
              <a:buFont typeface="Arial" panose="020B0604020202020204" pitchFamily="34" charset="0"/>
              <a:buChar char="•"/>
            </a:pPr>
            <a:r>
              <a:rPr lang="en-US" dirty="0"/>
              <a:t>The Identification of organizations that can play leading or supporting roles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r>
              <a:rPr lang="en-US" dirty="0"/>
              <a:t>Let’s go over the Focus areas and goals for each Priority Area – highlighting SOME examples of what’s new.</a:t>
            </a:r>
          </a:p>
        </p:txBody>
      </p:sp>
      <p:sp>
        <p:nvSpPr>
          <p:cNvPr id="4" name="Slide Number Placeholder 3"/>
          <p:cNvSpPr>
            <a:spLocks noGrp="1"/>
          </p:cNvSpPr>
          <p:nvPr>
            <p:ph type="sldNum" sz="quarter" idx="10"/>
          </p:nvPr>
        </p:nvSpPr>
        <p:spPr/>
        <p:txBody>
          <a:bodyPr/>
          <a:lstStyle/>
          <a:p>
            <a:fld id="{0050ADF6-E26C-4ECD-BFFD-4B1112201290}" type="slidenum">
              <a:rPr lang="en-US" smtClean="0"/>
              <a:pPr/>
              <a:t>9</a:t>
            </a:fld>
            <a:endParaRPr lang="en-US" dirty="0"/>
          </a:p>
        </p:txBody>
      </p:sp>
    </p:spTree>
    <p:extLst>
      <p:ext uri="{BB962C8B-B14F-4D97-AF65-F5344CB8AC3E}">
        <p14:creationId xmlns:p14="http://schemas.microsoft.com/office/powerpoint/2010/main" val="1944979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076220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38359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2445502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4048722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11601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0695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9815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788743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4637"/>
          </a:xfrm>
          <a:prstGeom prst="rect">
            <a:avLst/>
          </a:prstGeom>
        </p:spPr>
        <p:txBody>
          <a:bodyPr/>
          <a:lstStyle/>
          <a:p>
            <a:fld id="{1C57D800-D367-4979-8972-870606E63130}" type="datetimeFigureOut">
              <a:rPr lang="en-US" smtClean="0"/>
              <a:t>3/3/2021</a:t>
            </a:fld>
            <a:endParaRPr lang="en-US" dirty="0"/>
          </a:p>
        </p:txBody>
      </p:sp>
      <p:sp>
        <p:nvSpPr>
          <p:cNvPr id="5" name="Footer Placeholder 4"/>
          <p:cNvSpPr>
            <a:spLocks noGrp="1"/>
          </p:cNvSpPr>
          <p:nvPr>
            <p:ph type="ftr" sz="quarter" idx="11"/>
          </p:nvPr>
        </p:nvSpPr>
        <p:spPr>
          <a:xfrm>
            <a:off x="3124200" y="4767264"/>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4"/>
            <a:ext cx="2133600" cy="274637"/>
          </a:xfrm>
          <a:prstGeom prst="rect">
            <a:avLst/>
          </a:prstGeom>
        </p:spPr>
        <p:txBody>
          <a:bodyPr/>
          <a:lstStyle/>
          <a:p>
            <a:fld id="{592D6A79-28F6-4380-AE64-8850D1468C78}" type="slidenum">
              <a:rPr lang="en-US" smtClean="0"/>
              <a:t>‹#›</a:t>
            </a:fld>
            <a:endParaRPr lang="en-US" dirty="0"/>
          </a:p>
        </p:txBody>
      </p:sp>
      <p:sp>
        <p:nvSpPr>
          <p:cNvPr id="7" name="Slide Number Placeholder 3">
            <a:extLst>
              <a:ext uri="{FF2B5EF4-FFF2-40B4-BE49-F238E27FC236}">
                <a16:creationId xmlns:a16="http://schemas.microsoft.com/office/drawing/2014/main" id="{3E204D8E-56B3-41B9-B06D-398D12B33350}"/>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299053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8739B-A0CF-4297-ADDB-10D310731378}"/>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5EC430A-9F5A-4D1F-98C3-9A6E7F3E0C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AA319BC-15BB-4A34-9E49-494F1D8CF161}"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3/3/2021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D32FB7D7-DBC0-48CC-B711-6A25727A4A9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2E2617B4-DF13-4B51-8E31-E84496F3775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B25CF5-9B4C-401D-9E73-AF287041EE9B}"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3">
            <a:extLst>
              <a:ext uri="{FF2B5EF4-FFF2-40B4-BE49-F238E27FC236}">
                <a16:creationId xmlns:a16="http://schemas.microsoft.com/office/drawing/2014/main" id="{A27955E6-F2AE-4437-BCA5-914CAF3E7E43}"/>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DF52EC2-2C0B-4C03-9888-0B25156ED88D}" type="slidenum">
              <a:rPr kumimoji="0" lang="en-US" sz="1200" b="1"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7361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E4C86-AB4D-4C3D-86B7-E3ACD6F37D5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472190-5CAB-43C1-AC58-3C308E28AA97}"/>
              </a:ext>
            </a:extLst>
          </p:cNvPr>
          <p:cNvSpPr>
            <a:spLocks noGrp="1"/>
          </p:cNvSpPr>
          <p:nvPr>
            <p:ph sz="half" idx="1"/>
          </p:nvPr>
        </p:nvSpPr>
        <p:spPr>
          <a:xfrm>
            <a:off x="6286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61AA9D-5B01-45A7-9B04-897E969955E3}"/>
              </a:ext>
            </a:extLst>
          </p:cNvPr>
          <p:cNvSpPr>
            <a:spLocks noGrp="1"/>
          </p:cNvSpPr>
          <p:nvPr>
            <p:ph sz="half" idx="2"/>
          </p:nvPr>
        </p:nvSpPr>
        <p:spPr>
          <a:xfrm>
            <a:off x="4629150" y="1369219"/>
            <a:ext cx="3886200" cy="326350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F263C-622C-4E2C-99D0-F9D7C0C70829}"/>
              </a:ext>
            </a:extLst>
          </p:cNvPr>
          <p:cNvSpPr>
            <a:spLocks noGrp="1"/>
          </p:cNvSpPr>
          <p:nvPr>
            <p:ph type="dt" sz="half" idx="10"/>
          </p:nvPr>
        </p:nvSpPr>
        <p:spPr>
          <a:xfrm>
            <a:off x="628650" y="4767263"/>
            <a:ext cx="2057400" cy="273844"/>
          </a:xfrm>
          <a:prstGeom prst="rect">
            <a:avLst/>
          </a:prstGeom>
        </p:spPr>
        <p:txBody>
          <a:bodyPr/>
          <a:lstStyle/>
          <a:p>
            <a:fld id="{D533E48D-5B2B-46CD-A907-47B5C40746EC}" type="datetime1">
              <a:rPr lang="en-US" smtClean="0"/>
              <a:t>3/3/2021</a:t>
            </a:fld>
            <a:endParaRPr lang="en-US"/>
          </a:p>
        </p:txBody>
      </p:sp>
      <p:sp>
        <p:nvSpPr>
          <p:cNvPr id="6" name="Footer Placeholder 5">
            <a:extLst>
              <a:ext uri="{FF2B5EF4-FFF2-40B4-BE49-F238E27FC236}">
                <a16:creationId xmlns:a16="http://schemas.microsoft.com/office/drawing/2014/main" id="{59049443-05E3-46B8-8DDE-F5A5A594BFD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5E148EC-D1FD-482F-8277-9257AF1D08BC}"/>
              </a:ext>
            </a:extLst>
          </p:cNvPr>
          <p:cNvSpPr>
            <a:spLocks noGrp="1"/>
          </p:cNvSpPr>
          <p:nvPr>
            <p:ph type="sldNum" sz="quarter" idx="12"/>
          </p:nvPr>
        </p:nvSpPr>
        <p:spPr>
          <a:xfrm>
            <a:off x="6457950" y="4767263"/>
            <a:ext cx="2057400" cy="273844"/>
          </a:xfrm>
          <a:prstGeom prst="rect">
            <a:avLst/>
          </a:prstGeom>
        </p:spPr>
        <p:txBody>
          <a:bodyPr/>
          <a:lstStyle/>
          <a:p>
            <a:fld id="{6CA27CB6-AA62-4C89-9CFC-9C5419393751}" type="slidenum">
              <a:rPr lang="en-US" smtClean="0"/>
              <a:t>‹#›</a:t>
            </a:fld>
            <a:endParaRPr lang="en-US"/>
          </a:p>
        </p:txBody>
      </p:sp>
    </p:spTree>
    <p:extLst>
      <p:ext uri="{BB962C8B-B14F-4D97-AF65-F5344CB8AC3E}">
        <p14:creationId xmlns:p14="http://schemas.microsoft.com/office/powerpoint/2010/main" val="1101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114018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154985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3/3/2021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dirty="0"/>
          </a:p>
        </p:txBody>
      </p:sp>
    </p:spTree>
    <p:extLst>
      <p:ext uri="{BB962C8B-B14F-4D97-AF65-F5344CB8AC3E}">
        <p14:creationId xmlns:p14="http://schemas.microsoft.com/office/powerpoint/2010/main" val="30430013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2.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3/3/2021</a:t>
            </a:fld>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dirty="0"/>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a:extLst>
              <a:ext uri="{FF2B5EF4-FFF2-40B4-BE49-F238E27FC236}">
                <a16:creationId xmlns:a16="http://schemas.microsoft.com/office/drawing/2014/main" id="{A7899F82-E249-484B-8F37-8C319017FAFB}"/>
              </a:ext>
            </a:extLst>
          </p:cNvPr>
          <p:cNvSpPr txBox="1">
            <a:spLocks/>
          </p:cNvSpPr>
          <p:nvPr userDrawn="1"/>
        </p:nvSpPr>
        <p:spPr>
          <a:xfrm>
            <a:off x="8229600" y="4847431"/>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219139" y="4523397"/>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3">
            <a:extLst>
              <a:ext uri="{FF2B5EF4-FFF2-40B4-BE49-F238E27FC236}">
                <a16:creationId xmlns:a16="http://schemas.microsoft.com/office/drawing/2014/main" id="{438088EE-A1A0-4DE8-BD3F-0B2760531A88}"/>
              </a:ext>
            </a:extLst>
          </p:cNvPr>
          <p:cNvSpPr txBox="1">
            <a:spLocks/>
          </p:cNvSpPr>
          <p:nvPr userDrawn="1"/>
        </p:nvSpPr>
        <p:spPr>
          <a:xfrm>
            <a:off x="8458200" y="2405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9" name="Slide Number Placeholder 3">
            <a:extLst>
              <a:ext uri="{FF2B5EF4-FFF2-40B4-BE49-F238E27FC236}">
                <a16:creationId xmlns:a16="http://schemas.microsoft.com/office/drawing/2014/main" id="{42806A15-59AF-49FE-9662-4D8AB9DD5DF4}"/>
              </a:ext>
            </a:extLst>
          </p:cNvPr>
          <p:cNvSpPr txBox="1">
            <a:spLocks/>
          </p:cNvSpPr>
          <p:nvPr userDrawn="1"/>
        </p:nvSpPr>
        <p:spPr>
          <a:xfrm>
            <a:off x="8229600" y="4847431"/>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7"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3">
            <a:extLst>
              <a:ext uri="{FF2B5EF4-FFF2-40B4-BE49-F238E27FC236}">
                <a16:creationId xmlns:a16="http://schemas.microsoft.com/office/drawing/2014/main" id="{F6027E00-F557-45F7-AE2F-D9A781D105E2}"/>
              </a:ext>
            </a:extLst>
          </p:cNvPr>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9" r:id="rId3"/>
    <p:sldLayoutId id="2147483690" r:id="rId4"/>
    <p:sldLayoutId id="2147483691" r:id="rId5"/>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5/14/2018</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dirty="0"/>
          </a:p>
        </p:txBody>
      </p:sp>
      <p:sp>
        <p:nvSpPr>
          <p:cNvPr id="7" name="Rectangle 6"/>
          <p:cNvSpPr/>
          <p:nvPr userDrawn="1"/>
        </p:nvSpPr>
        <p:spPr>
          <a:xfrm>
            <a:off x="103909"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nyhealth.gov/" TargetMode="External"/><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prevention@health.ny.gov"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health.ny.gov/prevention/prevention_agenda/2013-2017/resources_for_communities.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017DEF2F-209C-4A1E-BCC8-DFD0DB1D46D0}"/>
              </a:ext>
            </a:extLst>
          </p:cNvPr>
          <p:cNvSpPr/>
          <p:nvPr/>
        </p:nvSpPr>
        <p:spPr>
          <a:xfrm>
            <a:off x="466928" y="1889598"/>
            <a:ext cx="8266079" cy="17436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218" name="Title 1">
            <a:extLst>
              <a:ext uri="{FF2B5EF4-FFF2-40B4-BE49-F238E27FC236}">
                <a16:creationId xmlns:a16="http://schemas.microsoft.com/office/drawing/2014/main" id="{61EA396E-DEF9-4E22-BC4B-FC9AACF38CCF}"/>
              </a:ext>
            </a:extLst>
          </p:cNvPr>
          <p:cNvSpPr>
            <a:spLocks noGrp="1"/>
          </p:cNvSpPr>
          <p:nvPr>
            <p:ph type="title"/>
          </p:nvPr>
        </p:nvSpPr>
        <p:spPr>
          <a:xfrm>
            <a:off x="0" y="703064"/>
            <a:ext cx="9144000" cy="994172"/>
          </a:xfrm>
        </p:spPr>
        <p:txBody>
          <a:bodyPr>
            <a:normAutofit/>
          </a:bodyPr>
          <a:lstStyle/>
          <a:p>
            <a:pPr algn="ctr" eaLnBrk="1" hangingPunct="1"/>
            <a:r>
              <a:rPr lang="en-US" altLang="en-US" sz="4050" b="1" dirty="0">
                <a:latin typeface="Arial" panose="020B0604020202020204" pitchFamily="34" charset="0"/>
                <a:ea typeface="ＭＳ Ｐゴシック" panose="020B0600070205080204" pitchFamily="34" charset="-128"/>
                <a:cs typeface="Arial" panose="020B0604020202020204" pitchFamily="34" charset="0"/>
              </a:rPr>
              <a:t>Prevention Agenda 2019-24 Vision:</a:t>
            </a:r>
          </a:p>
        </p:txBody>
      </p:sp>
      <p:sp>
        <p:nvSpPr>
          <p:cNvPr id="5123" name="Content Placeholder 2">
            <a:extLst>
              <a:ext uri="{FF2B5EF4-FFF2-40B4-BE49-F238E27FC236}">
                <a16:creationId xmlns:a16="http://schemas.microsoft.com/office/drawing/2014/main" id="{EC6F7906-E6EF-42F3-A887-C386B6ED3005}"/>
              </a:ext>
            </a:extLst>
          </p:cNvPr>
          <p:cNvSpPr>
            <a:spLocks noGrp="1"/>
          </p:cNvSpPr>
          <p:nvPr>
            <p:ph idx="1"/>
          </p:nvPr>
        </p:nvSpPr>
        <p:spPr>
          <a:xfrm>
            <a:off x="628650" y="2009697"/>
            <a:ext cx="7886700" cy="1503484"/>
          </a:xfrm>
        </p:spPr>
        <p:txBody>
          <a:bodyPr rtlCol="0">
            <a:normAutofit/>
          </a:bodyPr>
          <a:lstStyle/>
          <a:p>
            <a:pPr algn="ctr">
              <a:buNone/>
              <a:defRPr/>
            </a:pPr>
            <a:r>
              <a:rPr lang="en-US" sz="4050" dirty="0">
                <a:solidFill>
                  <a:schemeClr val="bg1"/>
                </a:solidFill>
              </a:rPr>
              <a:t>New York is the Healthiest State</a:t>
            </a:r>
          </a:p>
          <a:p>
            <a:pPr algn="ctr">
              <a:buNone/>
              <a:defRPr/>
            </a:pPr>
            <a:r>
              <a:rPr lang="en-US" sz="4050" dirty="0">
                <a:solidFill>
                  <a:schemeClr val="bg1"/>
                </a:solidFill>
              </a:rPr>
              <a:t> for People of All Ages</a:t>
            </a:r>
          </a:p>
        </p:txBody>
      </p:sp>
    </p:spTree>
    <p:extLst>
      <p:ext uri="{BB962C8B-B14F-4D97-AF65-F5344CB8AC3E}">
        <p14:creationId xmlns:p14="http://schemas.microsoft.com/office/powerpoint/2010/main" val="2511098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8490" y="371528"/>
            <a:ext cx="2455523" cy="469720"/>
          </a:xfrm>
        </p:spPr>
        <p:txBody>
          <a:bodyPr/>
          <a:lstStyle/>
          <a:p>
            <a:pPr algn="l"/>
            <a:r>
              <a:rPr lang="en-US" sz="2800" b="1" dirty="0"/>
              <a:t>Review Process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374" y="934265"/>
            <a:ext cx="7366958" cy="3463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70373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939" y="601605"/>
            <a:ext cx="8629291" cy="537082"/>
          </a:xfrm>
        </p:spPr>
        <p:txBody>
          <a:bodyPr>
            <a:normAutofit fontScale="90000"/>
          </a:bodyPr>
          <a:lstStyle/>
          <a:p>
            <a:r>
              <a:rPr lang="en-US" sz="3100" dirty="0"/>
              <a:t>2019-2021 Prevention Agenda Plans Submitted</a:t>
            </a:r>
            <a:br>
              <a:rPr lang="en-US" dirty="0"/>
            </a:br>
            <a:endParaRPr lang="en-US" dirty="0"/>
          </a:p>
        </p:txBody>
      </p:sp>
      <p:sp>
        <p:nvSpPr>
          <p:cNvPr id="6" name="Text Placeholder 5"/>
          <p:cNvSpPr>
            <a:spLocks noGrp="1"/>
          </p:cNvSpPr>
          <p:nvPr>
            <p:ph type="body" sz="half" idx="2"/>
          </p:nvPr>
        </p:nvSpPr>
        <p:spPr>
          <a:xfrm>
            <a:off x="264545" y="1454988"/>
            <a:ext cx="4963064" cy="2438401"/>
          </a:xfrm>
        </p:spPr>
        <p:txBody>
          <a:bodyPr>
            <a:normAutofit/>
          </a:bodyPr>
          <a:lstStyle/>
          <a:p>
            <a:pPr marL="285750" indent="-285750">
              <a:buFont typeface="Arial" panose="020B0604020202020204" pitchFamily="34" charset="0"/>
              <a:buChar char="•"/>
            </a:pPr>
            <a:r>
              <a:rPr lang="en-US" sz="2400" dirty="0">
                <a:solidFill>
                  <a:srgbClr val="000000"/>
                </a:solidFill>
                <a:latin typeface="Calibri" panose="020F0502020204030204" pitchFamily="34" charset="0"/>
              </a:rPr>
              <a:t>LHDs &amp; hospitals could submit one plan/county or by organization, or as a health system</a:t>
            </a:r>
          </a:p>
          <a:p>
            <a:pPr marL="285750" indent="-285750">
              <a:buFont typeface="Arial" panose="020B0604020202020204" pitchFamily="34" charset="0"/>
              <a:buChar char="•"/>
            </a:pPr>
            <a:r>
              <a:rPr lang="en-US" sz="2400" dirty="0">
                <a:solidFill>
                  <a:srgbClr val="000000"/>
                </a:solidFill>
                <a:latin typeface="Calibri" panose="020F0502020204030204" pitchFamily="34" charset="0"/>
              </a:rPr>
              <a:t>Regional plans could be attached and supplemented county plans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200"/>
          <a:stretch/>
        </p:blipFill>
        <p:spPr bwMode="auto">
          <a:xfrm>
            <a:off x="4963064" y="1023668"/>
            <a:ext cx="4045040" cy="3052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5D564FBD-39ED-4259-817D-FA854C9D94CA}"/>
              </a:ext>
            </a:extLst>
          </p:cNvPr>
          <p:cNvSpPr/>
          <p:nvPr/>
        </p:nvSpPr>
        <p:spPr>
          <a:xfrm>
            <a:off x="1140702" y="4119832"/>
            <a:ext cx="3899657" cy="369332"/>
          </a:xfrm>
          <a:prstGeom prst="rect">
            <a:avLst/>
          </a:prstGeom>
        </p:spPr>
        <p:txBody>
          <a:bodyPr wrap="none">
            <a:spAutoFit/>
          </a:bodyPr>
          <a:lstStyle/>
          <a:p>
            <a:pPr algn="ctr"/>
            <a:r>
              <a:rPr lang="en-US" dirty="0">
                <a:solidFill>
                  <a:prstClr val="black"/>
                </a:solidFill>
              </a:rPr>
              <a:t>121 plans by 58 LHDs and 165 Hospitals</a:t>
            </a:r>
          </a:p>
        </p:txBody>
      </p:sp>
    </p:spTree>
    <p:extLst>
      <p:ext uri="{BB962C8B-B14F-4D97-AF65-F5344CB8AC3E}">
        <p14:creationId xmlns:p14="http://schemas.microsoft.com/office/powerpoint/2010/main" val="3698738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18" y="429403"/>
            <a:ext cx="6289525" cy="4223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8769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21D2F3-22F9-449E-A6FB-003360E7CEAC}"/>
              </a:ext>
            </a:extLst>
          </p:cNvPr>
          <p:cNvSpPr/>
          <p:nvPr/>
        </p:nvSpPr>
        <p:spPr>
          <a:xfrm>
            <a:off x="442313" y="3927962"/>
            <a:ext cx="5682442" cy="923330"/>
          </a:xfrm>
          <a:prstGeom prst="rect">
            <a:avLst/>
          </a:prstGeom>
        </p:spPr>
        <p:txBody>
          <a:bodyPr wrap="square">
            <a:spAutoFit/>
          </a:bodyPr>
          <a:lstStyle/>
          <a:p>
            <a:r>
              <a:rPr lang="en-US" sz="900" dirty="0"/>
              <a:t>Prevent Chronic Diseases (PCD): 57 LHDs, 161 hospitals </a:t>
            </a:r>
          </a:p>
          <a:p>
            <a:r>
              <a:rPr lang="en-US" sz="900" dirty="0"/>
              <a:t>Promote Healthy and Safe Environment (PHSE): 1 LHD and 12 hospitals</a:t>
            </a:r>
          </a:p>
          <a:p>
            <a:r>
              <a:rPr lang="en-US" sz="900" dirty="0"/>
              <a:t>Promote Healthy Women, Infants and Children (PHWIC): 15 LHDs and 76 hospitals</a:t>
            </a:r>
          </a:p>
          <a:p>
            <a:r>
              <a:rPr lang="en-US" sz="900" dirty="0"/>
              <a:t>Promote Well-Being and Prevent Mental and Substance Use Disorders (PWPMSUD): 53 LHDs, and 140 hospitals</a:t>
            </a:r>
          </a:p>
          <a:p>
            <a:r>
              <a:rPr lang="en-US" sz="900" dirty="0"/>
              <a:t>Prevent Communicable Diseases (</a:t>
            </a:r>
            <a:r>
              <a:rPr lang="en-US" sz="900" dirty="0" err="1"/>
              <a:t>PCommD</a:t>
            </a:r>
            <a:r>
              <a:rPr lang="en-US" sz="900" dirty="0"/>
              <a:t>): 3 LHDs, 37 hospitals</a:t>
            </a:r>
          </a:p>
          <a:p>
            <a:r>
              <a:rPr lang="en-US" sz="900" dirty="0"/>
              <a:t>2019-2021 Plans: 58 Local Health Departments (LHDs) and 165 hospitals  in 121 submitted plans</a:t>
            </a:r>
          </a:p>
        </p:txBody>
      </p:sp>
      <p:sp>
        <p:nvSpPr>
          <p:cNvPr id="2" name="TextBox 1"/>
          <p:cNvSpPr txBox="1"/>
          <p:nvPr/>
        </p:nvSpPr>
        <p:spPr>
          <a:xfrm>
            <a:off x="1048512" y="461108"/>
            <a:ext cx="7001334" cy="369332"/>
          </a:xfrm>
          <a:prstGeom prst="rect">
            <a:avLst/>
          </a:prstGeom>
          <a:noFill/>
        </p:spPr>
        <p:txBody>
          <a:bodyPr wrap="square" rtlCol="0">
            <a:spAutoFit/>
          </a:bodyPr>
          <a:lstStyle/>
          <a:p>
            <a:r>
              <a:rPr lang="en-US" b="1" dirty="0"/>
              <a:t>Priorities selected by local health departments and hospitals, 2019-2021</a:t>
            </a:r>
          </a:p>
        </p:txBody>
      </p:sp>
      <p:graphicFrame>
        <p:nvGraphicFramePr>
          <p:cNvPr id="5" name="Chart 4">
            <a:extLst>
              <a:ext uri="{FF2B5EF4-FFF2-40B4-BE49-F238E27FC236}">
                <a16:creationId xmlns:a16="http://schemas.microsoft.com/office/drawing/2014/main" id="{572AA4E8-4466-476C-A138-6B68980D0E88}"/>
              </a:ext>
            </a:extLst>
          </p:cNvPr>
          <p:cNvGraphicFramePr>
            <a:graphicFrameLocks/>
          </p:cNvGraphicFramePr>
          <p:nvPr/>
        </p:nvGraphicFramePr>
        <p:xfrm>
          <a:off x="2263179" y="91260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7657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732E3-7AFE-4CB4-BC7A-55FEBCC62F76}"/>
              </a:ext>
            </a:extLst>
          </p:cNvPr>
          <p:cNvSpPr txBox="1"/>
          <p:nvPr/>
        </p:nvSpPr>
        <p:spPr>
          <a:xfrm>
            <a:off x="5844206" y="1171451"/>
            <a:ext cx="3071193" cy="2308324"/>
          </a:xfrm>
          <a:prstGeom prst="rect">
            <a:avLst/>
          </a:prstGeom>
          <a:noFill/>
        </p:spPr>
        <p:txBody>
          <a:bodyPr wrap="square" rtlCol="0">
            <a:spAutoFit/>
          </a:bodyPr>
          <a:lstStyle/>
          <a:p>
            <a:r>
              <a:rPr lang="en-US" sz="1200" dirty="0"/>
              <a:t>Goal 1.1 (Build well-being and resilience)</a:t>
            </a:r>
          </a:p>
          <a:p>
            <a:r>
              <a:rPr lang="en-US" sz="1200" dirty="0"/>
              <a:t>Goal 1.2 (Supportive environments)</a:t>
            </a:r>
          </a:p>
          <a:p>
            <a:r>
              <a:rPr lang="en-US" sz="1200" dirty="0"/>
              <a:t>Goal 2.1 (Underage drinking)</a:t>
            </a:r>
          </a:p>
          <a:p>
            <a:r>
              <a:rPr lang="en-US" sz="1200" dirty="0"/>
              <a:t>Goal 2.2 (Opioid misuse and death)</a:t>
            </a:r>
          </a:p>
          <a:p>
            <a:r>
              <a:rPr lang="en-US" sz="1200" dirty="0"/>
              <a:t>Goal 2.3 (ACES)</a:t>
            </a:r>
          </a:p>
          <a:p>
            <a:r>
              <a:rPr lang="en-US" sz="1200" dirty="0"/>
              <a:t>Goal 2.4 (Major depressive disorders)</a:t>
            </a:r>
          </a:p>
          <a:p>
            <a:r>
              <a:rPr lang="en-US" sz="1200" dirty="0"/>
              <a:t>Goal 2.5 (Prevent suicides)</a:t>
            </a:r>
          </a:p>
          <a:p>
            <a:r>
              <a:rPr lang="en-US" sz="1200" dirty="0"/>
              <a:t>Goal 2.6 (Reduce mortality gap)</a:t>
            </a:r>
          </a:p>
          <a:p>
            <a:endParaRPr lang="en-US" sz="1200" dirty="0"/>
          </a:p>
          <a:p>
            <a:r>
              <a:rPr lang="en-US" sz="1200" dirty="0"/>
              <a:t>Promote Well-Being and Prevent Mental and Substance Use Disorder Priority: 53 LHDs, 140 hospitals</a:t>
            </a:r>
          </a:p>
        </p:txBody>
      </p:sp>
      <p:graphicFrame>
        <p:nvGraphicFramePr>
          <p:cNvPr id="6" name="Chart 5"/>
          <p:cNvGraphicFramePr>
            <a:graphicFrameLocks/>
          </p:cNvGraphicFramePr>
          <p:nvPr/>
        </p:nvGraphicFramePr>
        <p:xfrm>
          <a:off x="207264" y="707125"/>
          <a:ext cx="5699760" cy="32369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3703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551360"/>
            <a:ext cx="7144512" cy="523220"/>
          </a:xfrm>
          <a:prstGeom prst="rect">
            <a:avLst/>
          </a:prstGeom>
        </p:spPr>
        <p:txBody>
          <a:bodyPr wrap="square">
            <a:spAutoFit/>
          </a:bodyPr>
          <a:lstStyle/>
          <a:p>
            <a:r>
              <a:rPr lang="en-US" sz="1400" dirty="0">
                <a:solidFill>
                  <a:schemeClr val="bg1">
                    <a:lumMod val="50000"/>
                  </a:schemeClr>
                </a:solidFill>
                <a:latin typeface="Arial" panose="020B0604020202020204" pitchFamily="34" charset="0"/>
                <a:cs typeface="Arial" panose="020B0604020202020204" pitchFamily="34" charset="0"/>
              </a:rPr>
              <a:t>Promote Well-Being, Prevent Mental &amp; Substance Use Disorders = </a:t>
            </a:r>
          </a:p>
          <a:p>
            <a:r>
              <a:rPr lang="en-US" sz="1400" dirty="0">
                <a:solidFill>
                  <a:schemeClr val="bg1">
                    <a:lumMod val="50000"/>
                  </a:schemeClr>
                </a:solidFill>
                <a:latin typeface="Arial" panose="020B0604020202020204" pitchFamily="34" charset="0"/>
                <a:cs typeface="Arial" panose="020B0604020202020204" pitchFamily="34" charset="0"/>
              </a:rPr>
              <a:t>53 LHDs, 140 hospitals</a:t>
            </a:r>
          </a:p>
        </p:txBody>
      </p:sp>
      <p:graphicFrame>
        <p:nvGraphicFramePr>
          <p:cNvPr id="7" name="Chart 6"/>
          <p:cNvGraphicFramePr>
            <a:graphicFrameLocks/>
          </p:cNvGraphicFramePr>
          <p:nvPr/>
        </p:nvGraphicFramePr>
        <p:xfrm>
          <a:off x="297951" y="523982"/>
          <a:ext cx="8578921" cy="40274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031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509" y="413474"/>
            <a:ext cx="3427563" cy="857250"/>
          </a:xfrm>
        </p:spPr>
        <p:txBody>
          <a:bodyPr>
            <a:normAutofit/>
          </a:bodyPr>
          <a:lstStyle/>
          <a:p>
            <a:r>
              <a:rPr lang="en-US" sz="3600" dirty="0"/>
              <a:t>Background</a:t>
            </a:r>
          </a:p>
        </p:txBody>
      </p:sp>
      <p:pic>
        <p:nvPicPr>
          <p:cNvPr id="3" name="Picture 2">
            <a:extLst>
              <a:ext uri="{FF2B5EF4-FFF2-40B4-BE49-F238E27FC236}">
                <a16:creationId xmlns:a16="http://schemas.microsoft.com/office/drawing/2014/main" id="{4CD68671-AC9A-4293-95E0-5CEBBD691A26}"/>
              </a:ext>
            </a:extLst>
          </p:cNvPr>
          <p:cNvPicPr>
            <a:picLocks noChangeAspect="1"/>
          </p:cNvPicPr>
          <p:nvPr/>
        </p:nvPicPr>
        <p:blipFill>
          <a:blip r:embed="rId2"/>
          <a:stretch>
            <a:fillRect/>
          </a:stretch>
        </p:blipFill>
        <p:spPr>
          <a:xfrm>
            <a:off x="2735456" y="1146593"/>
            <a:ext cx="4557713" cy="2614613"/>
          </a:xfrm>
          <a:prstGeom prst="rect">
            <a:avLst/>
          </a:prstGeom>
        </p:spPr>
      </p:pic>
      <p:sp>
        <p:nvSpPr>
          <p:cNvPr id="5" name="TextBox 4">
            <a:extLst>
              <a:ext uri="{FF2B5EF4-FFF2-40B4-BE49-F238E27FC236}">
                <a16:creationId xmlns:a16="http://schemas.microsoft.com/office/drawing/2014/main" id="{8184DF34-2271-45A5-9788-2DFD9663647D}"/>
              </a:ext>
            </a:extLst>
          </p:cNvPr>
          <p:cNvSpPr txBox="1"/>
          <p:nvPr/>
        </p:nvSpPr>
        <p:spPr>
          <a:xfrm>
            <a:off x="3340004" y="3761206"/>
            <a:ext cx="3573780" cy="461665"/>
          </a:xfrm>
          <a:prstGeom prst="rect">
            <a:avLst/>
          </a:prstGeom>
          <a:noFill/>
        </p:spPr>
        <p:txBody>
          <a:bodyPr wrap="square" rtlCol="0">
            <a:spAutoFit/>
          </a:bodyPr>
          <a:lstStyle/>
          <a:p>
            <a:r>
              <a:rPr lang="en-US" sz="2400" dirty="0">
                <a:hlinkClick r:id="rId3"/>
              </a:rPr>
              <a:t>http://www.nyhealth.gov</a:t>
            </a:r>
            <a:r>
              <a:rPr lang="en-US" sz="2400" dirty="0"/>
              <a:t> </a:t>
            </a:r>
          </a:p>
        </p:txBody>
      </p:sp>
    </p:spTree>
    <p:extLst>
      <p:ext uri="{BB962C8B-B14F-4D97-AF65-F5344CB8AC3E}">
        <p14:creationId xmlns:p14="http://schemas.microsoft.com/office/powerpoint/2010/main" val="2738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Rectangle 2"/>
          <p:cNvSpPr/>
          <p:nvPr/>
        </p:nvSpPr>
        <p:spPr>
          <a:xfrm>
            <a:off x="773500" y="2248551"/>
            <a:ext cx="7944929" cy="461665"/>
          </a:xfrm>
          <a:prstGeom prst="rect">
            <a:avLst/>
          </a:prstGeom>
        </p:spPr>
        <p:txBody>
          <a:bodyPr wrap="square">
            <a:spAutoFit/>
          </a:bodyPr>
          <a:lstStyle/>
          <a:p>
            <a:r>
              <a:rPr lang="en-US" sz="2400" dirty="0"/>
              <a:t>For more information, email </a:t>
            </a:r>
            <a:r>
              <a:rPr lang="en-US" sz="2400" dirty="0">
                <a:hlinkClick r:id="rId2"/>
              </a:rPr>
              <a:t>prevention@health.ny.gov</a:t>
            </a:r>
            <a:r>
              <a:rPr lang="en-US" sz="2400" dirty="0"/>
              <a:t> </a:t>
            </a:r>
          </a:p>
        </p:txBody>
      </p:sp>
    </p:spTree>
    <p:extLst>
      <p:ext uri="{BB962C8B-B14F-4D97-AF65-F5344CB8AC3E}">
        <p14:creationId xmlns:p14="http://schemas.microsoft.com/office/powerpoint/2010/main" val="429354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95474" y="476522"/>
            <a:ext cx="7705453" cy="614431"/>
          </a:xfrm>
        </p:spPr>
        <p:txBody>
          <a:bodyPr>
            <a:normAutofit fontScale="90000"/>
          </a:bodyPr>
          <a:lstStyle/>
          <a:p>
            <a:r>
              <a:rPr lang="en-US" sz="4000" b="1" dirty="0">
                <a:latin typeface="Arial" panose="020B0604020202020204" pitchFamily="34" charset="0"/>
                <a:cs typeface="Arial" panose="020B0604020202020204" pitchFamily="34" charset="0"/>
              </a:rPr>
              <a:t>NYS Prevention Agenda</a:t>
            </a:r>
          </a:p>
        </p:txBody>
      </p:sp>
      <p:sp>
        <p:nvSpPr>
          <p:cNvPr id="11267" name="Content Placeholder 2"/>
          <p:cNvSpPr>
            <a:spLocks noGrp="1"/>
          </p:cNvSpPr>
          <p:nvPr>
            <p:ph idx="1"/>
          </p:nvPr>
        </p:nvSpPr>
        <p:spPr>
          <a:xfrm>
            <a:off x="457200" y="1240972"/>
            <a:ext cx="8382000" cy="3376272"/>
          </a:xfrm>
        </p:spPr>
        <p:txBody>
          <a:bodyPr>
            <a:noAutofit/>
          </a:bodyPr>
          <a:lstStyle/>
          <a:p>
            <a:pPr>
              <a:defRPr/>
            </a:pPr>
            <a:r>
              <a:rPr lang="en-US" sz="2000" dirty="0"/>
              <a:t>Goal is improved health status of New Yorkers and reduction in health disparities through increased emphasis on prevention.</a:t>
            </a:r>
          </a:p>
          <a:p>
            <a:pPr>
              <a:defRPr/>
            </a:pPr>
            <a:endParaRPr lang="en-US" sz="2000" dirty="0"/>
          </a:p>
          <a:p>
            <a:pPr>
              <a:defRPr/>
            </a:pPr>
            <a:r>
              <a:rPr lang="en-US" sz="2000" dirty="0"/>
              <a:t>Call to action to broad range of stakeholders to collaborate at the community level to assess local health status and needs; identify local health priorities; and plan, implement and evaluate strategies for local health improvement.</a:t>
            </a:r>
          </a:p>
          <a:p>
            <a:pPr>
              <a:defRPr/>
            </a:pPr>
            <a:endParaRPr lang="en-US" sz="2000" dirty="0"/>
          </a:p>
          <a:p>
            <a:pPr>
              <a:defRPr/>
            </a:pPr>
            <a:r>
              <a:rPr lang="en-US" sz="2000" dirty="0"/>
              <a:t>Led by Ad Hoc Committee appointed by the NYS Public Health and Health Planning Council.</a:t>
            </a:r>
          </a:p>
        </p:txBody>
      </p:sp>
    </p:spTree>
    <p:extLst>
      <p:ext uri="{BB962C8B-B14F-4D97-AF65-F5344CB8AC3E}">
        <p14:creationId xmlns:p14="http://schemas.microsoft.com/office/powerpoint/2010/main" val="2498046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78688-8D04-40B3-AA01-EEFE61766BA2}"/>
              </a:ext>
            </a:extLst>
          </p:cNvPr>
          <p:cNvSpPr>
            <a:spLocks noGrp="1"/>
          </p:cNvSpPr>
          <p:nvPr>
            <p:ph type="title"/>
          </p:nvPr>
        </p:nvSpPr>
        <p:spPr>
          <a:xfrm>
            <a:off x="847725" y="394581"/>
            <a:ext cx="3521676" cy="994172"/>
          </a:xfrm>
        </p:spPr>
        <p:txBody>
          <a:bodyPr/>
          <a:lstStyle/>
          <a:p>
            <a:r>
              <a:rPr lang="en-US" b="1" dirty="0">
                <a:latin typeface="Arial" panose="020B0604020202020204" pitchFamily="34" charset="0"/>
                <a:cs typeface="Arial" panose="020B0604020202020204" pitchFamily="34" charset="0"/>
              </a:rPr>
              <a:t>Prevention </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Partners</a:t>
            </a:r>
            <a:endParaRPr lang="en-US" dirty="0"/>
          </a:p>
        </p:txBody>
      </p:sp>
      <p:sp>
        <p:nvSpPr>
          <p:cNvPr id="3" name="Content Placeholder 2">
            <a:extLst>
              <a:ext uri="{FF2B5EF4-FFF2-40B4-BE49-F238E27FC236}">
                <a16:creationId xmlns:a16="http://schemas.microsoft.com/office/drawing/2014/main" id="{DAA78C5B-78CA-4CC6-AA98-E042DE64BE0B}"/>
              </a:ext>
            </a:extLst>
          </p:cNvPr>
          <p:cNvSpPr>
            <a:spLocks noGrp="1"/>
          </p:cNvSpPr>
          <p:nvPr>
            <p:ph sz="half" idx="1"/>
          </p:nvPr>
        </p:nvSpPr>
        <p:spPr>
          <a:xfrm>
            <a:off x="847725" y="1942781"/>
            <a:ext cx="3521676" cy="3042141"/>
          </a:xfrm>
        </p:spPr>
        <p:txBody>
          <a:bodyPr>
            <a:normAutofit/>
          </a:bodyPr>
          <a:lstStyle/>
          <a:p>
            <a:pPr marL="0" indent="0">
              <a:buNone/>
              <a:defRPr/>
            </a:pPr>
            <a:r>
              <a:rPr lang="en-US" sz="2000" dirty="0"/>
              <a:t>The Ad Hoc Committee appointed by the NYS Public Health and Health Planning Council played an essential role in leading the development of the Prevention Agenda.</a:t>
            </a:r>
            <a:endParaRPr lang="en-US" sz="1400" dirty="0">
              <a:solidFill>
                <a:srgbClr val="FF0000"/>
              </a:solidFill>
            </a:endParaRPr>
          </a:p>
        </p:txBody>
      </p:sp>
      <p:pic>
        <p:nvPicPr>
          <p:cNvPr id="7" name="Picture 6">
            <a:extLst>
              <a:ext uri="{FF2B5EF4-FFF2-40B4-BE49-F238E27FC236}">
                <a16:creationId xmlns:a16="http://schemas.microsoft.com/office/drawing/2014/main" id="{F3985FEA-7FA4-4239-922A-FCD8C9FA4ED5}"/>
              </a:ext>
            </a:extLst>
          </p:cNvPr>
          <p:cNvPicPr>
            <a:picLocks noChangeAspect="1"/>
          </p:cNvPicPr>
          <p:nvPr/>
        </p:nvPicPr>
        <p:blipFill rotWithShape="1">
          <a:blip r:embed="rId3"/>
          <a:srcRect t="3019"/>
          <a:stretch/>
        </p:blipFill>
        <p:spPr>
          <a:xfrm>
            <a:off x="5363057" y="476250"/>
            <a:ext cx="3484442" cy="4564856"/>
          </a:xfrm>
          <a:prstGeom prst="rect">
            <a:avLst/>
          </a:prstGeom>
        </p:spPr>
      </p:pic>
    </p:spTree>
    <p:extLst>
      <p:ext uri="{BB962C8B-B14F-4D97-AF65-F5344CB8AC3E}">
        <p14:creationId xmlns:p14="http://schemas.microsoft.com/office/powerpoint/2010/main" val="1945907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520701"/>
            <a:ext cx="7511562" cy="1409699"/>
          </a:xfrm>
        </p:spPr>
        <p:txBody>
          <a:bodyPr/>
          <a:lstStyle/>
          <a:p>
            <a:r>
              <a:rPr lang="en-US" b="1" dirty="0"/>
              <a:t>The Health Across All Policies and Age-Friendly Vision</a:t>
            </a:r>
          </a:p>
        </p:txBody>
      </p:sp>
      <p:sp>
        <p:nvSpPr>
          <p:cNvPr id="3" name="Content Placeholder 2"/>
          <p:cNvSpPr>
            <a:spLocks noGrp="1"/>
          </p:cNvSpPr>
          <p:nvPr>
            <p:ph idx="1"/>
          </p:nvPr>
        </p:nvSpPr>
        <p:spPr>
          <a:xfrm>
            <a:off x="1005840" y="2010764"/>
            <a:ext cx="7010400" cy="2936793"/>
          </a:xfrm>
        </p:spPr>
        <p:txBody>
          <a:bodyPr>
            <a:normAutofit fontScale="55000" lnSpcReduction="20000"/>
          </a:bodyPr>
          <a:lstStyle/>
          <a:p>
            <a:r>
              <a:rPr lang="en-US" dirty="0"/>
              <a:t>Advance a Health Across All Policies approach to incorporate health considerations into policies, programs and initiatives led by non-health agencies. </a:t>
            </a:r>
          </a:p>
          <a:p>
            <a:pPr marL="0" indent="0">
              <a:buNone/>
            </a:pPr>
            <a:endParaRPr lang="en-US" dirty="0"/>
          </a:p>
          <a:p>
            <a:r>
              <a:rPr lang="en-US" dirty="0"/>
              <a:t>Consider how all of our policies, programs and initiatives support us achieving the goal of becoming an age friendly state. </a:t>
            </a:r>
          </a:p>
          <a:p>
            <a:pPr marL="0" indent="0">
              <a:buNone/>
            </a:pPr>
            <a:endParaRPr lang="en-US" dirty="0"/>
          </a:p>
          <a:p>
            <a:r>
              <a:rPr lang="en-US" dirty="0"/>
              <a:t>Long term goal is to embed Health Across All Policies and considerations for Healthy Aging into all aspects of our government work.</a:t>
            </a:r>
          </a:p>
        </p:txBody>
      </p:sp>
    </p:spTree>
    <p:extLst>
      <p:ext uri="{BB962C8B-B14F-4D97-AF65-F5344CB8AC3E}">
        <p14:creationId xmlns:p14="http://schemas.microsoft.com/office/powerpoint/2010/main" val="313312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F690B84-1860-4DA3-9F44-DF36F9462C3E}"/>
              </a:ext>
            </a:extLst>
          </p:cNvPr>
          <p:cNvPicPr>
            <a:picLocks noGrp="1" noChangeAspect="1"/>
          </p:cNvPicPr>
          <p:nvPr>
            <p:ph idx="1"/>
          </p:nvPr>
        </p:nvPicPr>
        <p:blipFill>
          <a:blip r:embed="rId3"/>
          <a:stretch>
            <a:fillRect/>
          </a:stretch>
        </p:blipFill>
        <p:spPr>
          <a:xfrm>
            <a:off x="1030172" y="1130475"/>
            <a:ext cx="2579032" cy="2562778"/>
          </a:xfrm>
          <a:prstGeom prst="rect">
            <a:avLst/>
          </a:prstGeom>
        </p:spPr>
      </p:pic>
      <p:sp>
        <p:nvSpPr>
          <p:cNvPr id="9" name="Arrow: Right 8">
            <a:extLst>
              <a:ext uri="{FF2B5EF4-FFF2-40B4-BE49-F238E27FC236}">
                <a16:creationId xmlns:a16="http://schemas.microsoft.com/office/drawing/2014/main" id="{0A3473A6-8CEF-4A5D-B58B-C877708DA401}"/>
              </a:ext>
            </a:extLst>
          </p:cNvPr>
          <p:cNvSpPr/>
          <p:nvPr/>
        </p:nvSpPr>
        <p:spPr>
          <a:xfrm>
            <a:off x="1423554" y="3202837"/>
            <a:ext cx="6070755" cy="1755352"/>
          </a:xfrm>
          <a:prstGeom prst="rightArrow">
            <a:avLst>
              <a:gd name="adj1" fmla="val 31983"/>
              <a:gd name="adj2" fmla="val 4899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ysClr val="windowText" lastClr="000000"/>
                </a:solidFill>
                <a:latin typeface="Arial" panose="020B0604020202020204" pitchFamily="34" charset="0"/>
                <a:cs typeface="Arial" panose="020B0604020202020204" pitchFamily="34" charset="0"/>
              </a:rPr>
              <a:t>NYS PREVENTION AGENDA 2019-2024</a:t>
            </a:r>
          </a:p>
        </p:txBody>
      </p:sp>
      <p:grpSp>
        <p:nvGrpSpPr>
          <p:cNvPr id="6" name="Group 5">
            <a:extLst>
              <a:ext uri="{FF2B5EF4-FFF2-40B4-BE49-F238E27FC236}">
                <a16:creationId xmlns:a16="http://schemas.microsoft.com/office/drawing/2014/main" id="{CDF68960-22FB-42D3-8744-819B6C7E1A88}"/>
              </a:ext>
            </a:extLst>
          </p:cNvPr>
          <p:cNvGrpSpPr/>
          <p:nvPr/>
        </p:nvGrpSpPr>
        <p:grpSpPr>
          <a:xfrm>
            <a:off x="4571999" y="1315254"/>
            <a:ext cx="4521994" cy="1680433"/>
            <a:chOff x="6183302" y="893893"/>
            <a:chExt cx="6029325" cy="2240577"/>
          </a:xfrm>
        </p:grpSpPr>
        <p:pic>
          <p:nvPicPr>
            <p:cNvPr id="7" name="Picture 6">
              <a:extLst>
                <a:ext uri="{FF2B5EF4-FFF2-40B4-BE49-F238E27FC236}">
                  <a16:creationId xmlns:a16="http://schemas.microsoft.com/office/drawing/2014/main" id="{509564D7-09C2-4274-9B6B-E2D2F3670C51}"/>
                </a:ext>
              </a:extLst>
            </p:cNvPr>
            <p:cNvPicPr>
              <a:picLocks noChangeAspect="1"/>
            </p:cNvPicPr>
            <p:nvPr/>
          </p:nvPicPr>
          <p:blipFill>
            <a:blip r:embed="rId4"/>
            <a:stretch>
              <a:fillRect/>
            </a:stretch>
          </p:blipFill>
          <p:spPr>
            <a:xfrm>
              <a:off x="6183302" y="893893"/>
              <a:ext cx="6029325" cy="2209800"/>
            </a:xfrm>
            <a:prstGeom prst="rect">
              <a:avLst/>
            </a:prstGeom>
          </p:spPr>
        </p:pic>
        <p:sp>
          <p:nvSpPr>
            <p:cNvPr id="3" name="TextBox 2">
              <a:extLst>
                <a:ext uri="{FF2B5EF4-FFF2-40B4-BE49-F238E27FC236}">
                  <a16:creationId xmlns:a16="http://schemas.microsoft.com/office/drawing/2014/main" id="{B7663753-293D-4377-8B0D-D83F7401F836}"/>
                </a:ext>
              </a:extLst>
            </p:cNvPr>
            <p:cNvSpPr txBox="1"/>
            <p:nvPr/>
          </p:nvSpPr>
          <p:spPr>
            <a:xfrm>
              <a:off x="6321847" y="2580473"/>
              <a:ext cx="5698357" cy="553997"/>
            </a:xfrm>
            <a:prstGeom prst="rect">
              <a:avLst/>
            </a:prstGeom>
            <a:solidFill>
              <a:schemeClr val="bg1"/>
            </a:solidFill>
            <a:ln>
              <a:solidFill>
                <a:srgbClr val="C00000"/>
              </a:solidFill>
            </a:ln>
          </p:spPr>
          <p:txBody>
            <a:bodyPr wrap="square" rtlCol="0">
              <a:spAutoFit/>
            </a:bodyPr>
            <a:lstStyle/>
            <a:p>
              <a:pPr algn="ctr"/>
              <a:r>
                <a:rPr lang="en-US" sz="2100" b="1" dirty="0">
                  <a:latin typeface="Arial" panose="020B0604020202020204" pitchFamily="34" charset="0"/>
                  <a:cs typeface="Arial" panose="020B0604020202020204" pitchFamily="34" charset="0"/>
                </a:rPr>
                <a:t>Age-Friendly NYS</a:t>
              </a:r>
            </a:p>
          </p:txBody>
        </p:sp>
      </p:grpSp>
      <p:sp>
        <p:nvSpPr>
          <p:cNvPr id="2" name="TextBox 1">
            <a:extLst>
              <a:ext uri="{FF2B5EF4-FFF2-40B4-BE49-F238E27FC236}">
                <a16:creationId xmlns:a16="http://schemas.microsoft.com/office/drawing/2014/main" id="{E9BA3100-34B2-4ADA-B013-135E39C4B4BC}"/>
              </a:ext>
            </a:extLst>
          </p:cNvPr>
          <p:cNvSpPr txBox="1"/>
          <p:nvPr/>
        </p:nvSpPr>
        <p:spPr>
          <a:xfrm>
            <a:off x="4863518" y="2972603"/>
            <a:ext cx="440422" cy="184666"/>
          </a:xfrm>
          <a:prstGeom prst="rect">
            <a:avLst/>
          </a:prstGeom>
          <a:noFill/>
        </p:spPr>
        <p:txBody>
          <a:bodyPr wrap="square" rtlCol="0">
            <a:spAutoFit/>
          </a:bodyPr>
          <a:lstStyle/>
          <a:p>
            <a:r>
              <a:rPr lang="en-US" sz="600" dirty="0"/>
              <a:t>AARP</a:t>
            </a:r>
          </a:p>
        </p:txBody>
      </p:sp>
      <p:sp>
        <p:nvSpPr>
          <p:cNvPr id="8" name="TextBox 7">
            <a:extLst>
              <a:ext uri="{FF2B5EF4-FFF2-40B4-BE49-F238E27FC236}">
                <a16:creationId xmlns:a16="http://schemas.microsoft.com/office/drawing/2014/main" id="{8834D334-CCA8-449B-AE83-F19AF9B79316}"/>
              </a:ext>
            </a:extLst>
          </p:cNvPr>
          <p:cNvSpPr txBox="1"/>
          <p:nvPr/>
        </p:nvSpPr>
        <p:spPr>
          <a:xfrm>
            <a:off x="805343" y="3693253"/>
            <a:ext cx="381836" cy="184666"/>
          </a:xfrm>
          <a:prstGeom prst="rect">
            <a:avLst/>
          </a:prstGeom>
          <a:noFill/>
        </p:spPr>
        <p:txBody>
          <a:bodyPr wrap="none" rtlCol="0">
            <a:spAutoFit/>
          </a:bodyPr>
          <a:lstStyle/>
          <a:p>
            <a:r>
              <a:rPr lang="en-US" sz="600" dirty="0"/>
              <a:t>NYAM</a:t>
            </a:r>
          </a:p>
        </p:txBody>
      </p:sp>
      <p:sp>
        <p:nvSpPr>
          <p:cNvPr id="10" name="TextBox 9">
            <a:extLst>
              <a:ext uri="{FF2B5EF4-FFF2-40B4-BE49-F238E27FC236}">
                <a16:creationId xmlns:a16="http://schemas.microsoft.com/office/drawing/2014/main" id="{CFDE07D7-C797-4897-B676-D500373094F1}"/>
              </a:ext>
            </a:extLst>
          </p:cNvPr>
          <p:cNvSpPr txBox="1"/>
          <p:nvPr/>
        </p:nvSpPr>
        <p:spPr>
          <a:xfrm>
            <a:off x="133491" y="361691"/>
            <a:ext cx="8960502" cy="846386"/>
          </a:xfrm>
          <a:prstGeom prst="rect">
            <a:avLst/>
          </a:prstGeom>
          <a:noFill/>
        </p:spPr>
        <p:txBody>
          <a:bodyPr wrap="square" rtlCol="0">
            <a:spAutoFit/>
          </a:bodyPr>
          <a:lstStyle/>
          <a:p>
            <a:pPr algn="ctr"/>
            <a:r>
              <a:rPr lang="en-US" sz="2800" b="1" dirty="0">
                <a:latin typeface="Arial" panose="020B0604020202020204" pitchFamily="34" charset="0"/>
                <a:cs typeface="Arial" panose="020B0604020202020204" pitchFamily="34" charset="0"/>
              </a:rPr>
              <a:t>Traveling Together…</a:t>
            </a:r>
          </a:p>
          <a:p>
            <a:r>
              <a:rPr lang="en-US" sz="2100" b="1" dirty="0">
                <a:latin typeface="Arial" panose="020B0604020202020204" pitchFamily="34" charset="0"/>
                <a:cs typeface="Arial" panose="020B0604020202020204" pitchFamily="34" charset="0"/>
              </a:rPr>
              <a:t>Health Across All Policies</a:t>
            </a:r>
          </a:p>
        </p:txBody>
      </p:sp>
    </p:spTree>
    <p:extLst>
      <p:ext uri="{BB962C8B-B14F-4D97-AF65-F5344CB8AC3E}">
        <p14:creationId xmlns:p14="http://schemas.microsoft.com/office/powerpoint/2010/main" val="255823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19274" y="361950"/>
            <a:ext cx="7705453" cy="690633"/>
          </a:xfrm>
        </p:spPr>
        <p:txBody>
          <a:bodyPr>
            <a:noAutofit/>
          </a:bodyPr>
          <a:lstStyle/>
          <a:p>
            <a:r>
              <a:rPr lang="en-US" sz="2400" b="1" dirty="0">
                <a:latin typeface="Arial" panose="020B0604020202020204" pitchFamily="34" charset="0"/>
                <a:cs typeface="Arial" panose="020B0604020202020204" pitchFamily="34" charset="0"/>
              </a:rPr>
              <a:t>Prevention Agenda tied to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Local Community Health Improvement Process</a:t>
            </a:r>
          </a:p>
        </p:txBody>
      </p:sp>
      <p:sp>
        <p:nvSpPr>
          <p:cNvPr id="11267" name="Content Placeholder 2"/>
          <p:cNvSpPr>
            <a:spLocks noGrp="1"/>
          </p:cNvSpPr>
          <p:nvPr>
            <p:ph idx="1"/>
          </p:nvPr>
        </p:nvSpPr>
        <p:spPr>
          <a:xfrm>
            <a:off x="381000" y="1171575"/>
            <a:ext cx="8610600" cy="3609975"/>
          </a:xfrm>
        </p:spPr>
        <p:txBody>
          <a:bodyPr>
            <a:noAutofit/>
          </a:bodyPr>
          <a:lstStyle/>
          <a:p>
            <a:pPr marL="57149" indent="0">
              <a:buNone/>
            </a:pPr>
            <a:r>
              <a:rPr lang="en-US" sz="2200" dirty="0"/>
              <a:t>Local community health improvement process in NYS informed by:</a:t>
            </a:r>
          </a:p>
          <a:p>
            <a:pPr lvl="1">
              <a:buFont typeface="Arial" panose="020B0604020202020204" pitchFamily="34" charset="0"/>
              <a:buChar char="•"/>
            </a:pPr>
            <a:r>
              <a:rPr lang="en-US" sz="2000" dirty="0"/>
              <a:t>Public Health Law that requires local health departments to conduct Community Health Assessments and Community Health Improvement Plans and hospitals to complete Community Service Plans </a:t>
            </a:r>
          </a:p>
          <a:p>
            <a:pPr lvl="1">
              <a:buFont typeface="Arial" panose="020B0604020202020204" pitchFamily="34" charset="0"/>
              <a:buChar char="•"/>
            </a:pPr>
            <a:r>
              <a:rPr lang="en-US" sz="2000" dirty="0"/>
              <a:t>Voluntary national accreditation of state and local public health agencies that requires them to complete a periodic community health assessment and community health improvement plan</a:t>
            </a:r>
          </a:p>
          <a:p>
            <a:pPr lvl="1">
              <a:buFont typeface="Arial" panose="020B0604020202020204" pitchFamily="34" charset="0"/>
              <a:buChar char="•"/>
            </a:pPr>
            <a:r>
              <a:rPr lang="en-US" sz="2000" dirty="0"/>
              <a:t>ACA requirement for non profit hospitals to conduct community health needs assessment </a:t>
            </a:r>
          </a:p>
          <a:p>
            <a:pPr lvl="1">
              <a:buFont typeface="Arial" panose="020B0604020202020204" pitchFamily="34" charset="0"/>
              <a:buChar char="•"/>
            </a:pPr>
            <a:r>
              <a:rPr lang="en-US" sz="2000" dirty="0"/>
              <a:t>Goals for multi-stakeholder collaboration to improve health</a:t>
            </a:r>
          </a:p>
        </p:txBody>
      </p:sp>
    </p:spTree>
    <p:extLst>
      <p:ext uri="{BB962C8B-B14F-4D97-AF65-F5344CB8AC3E}">
        <p14:creationId xmlns:p14="http://schemas.microsoft.com/office/powerpoint/2010/main" val="207348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5451"/>
            <a:ext cx="8229600" cy="593725"/>
          </a:xfrm>
        </p:spPr>
        <p:txBody>
          <a:bodyPr>
            <a:noAutofit/>
          </a:bodyPr>
          <a:lstStyle/>
          <a:p>
            <a:pPr>
              <a:defRPr/>
            </a:pPr>
            <a:r>
              <a:rPr lang="en-US" sz="3300" b="1" dirty="0">
                <a:latin typeface="Arial" panose="020B0604020202020204" pitchFamily="34" charset="0"/>
                <a:cs typeface="Arial" panose="020B0604020202020204" pitchFamily="34" charset="0"/>
              </a:rPr>
              <a:t>Prevention Agenda 2019-2024</a:t>
            </a:r>
            <a:br>
              <a:rPr lang="en-US" sz="3300" b="1" dirty="0">
                <a:latin typeface="Arial" panose="020B0604020202020204" pitchFamily="34" charset="0"/>
                <a:cs typeface="Arial" panose="020B0604020202020204" pitchFamily="34" charset="0"/>
              </a:rPr>
            </a:br>
            <a:r>
              <a:rPr lang="en-US" sz="3300" b="1" dirty="0">
                <a:latin typeface="Arial" panose="020B0604020202020204" pitchFamily="34" charset="0"/>
                <a:cs typeface="Arial" panose="020B0604020202020204" pitchFamily="34" charset="0"/>
              </a:rPr>
              <a:t>Priority Areas</a:t>
            </a:r>
            <a:br>
              <a:rPr lang="en-US" sz="3300" b="1" dirty="0">
                <a:latin typeface="Arial" panose="020B0604020202020204" pitchFamily="34" charset="0"/>
                <a:cs typeface="Arial" panose="020B0604020202020204" pitchFamily="34" charset="0"/>
              </a:rPr>
            </a:br>
            <a:endParaRPr lang="en-US" sz="3300" b="1" dirty="0">
              <a:latin typeface="Arial" panose="020B0604020202020204" pitchFamily="34" charset="0"/>
              <a:cs typeface="Arial" panose="020B0604020202020204" pitchFamily="34" charset="0"/>
            </a:endParaRPr>
          </a:p>
        </p:txBody>
      </p:sp>
      <p:sp>
        <p:nvSpPr>
          <p:cNvPr id="22531" name="Content Placeholder 2"/>
          <p:cNvSpPr>
            <a:spLocks noGrp="1"/>
          </p:cNvSpPr>
          <p:nvPr>
            <p:ph idx="1"/>
          </p:nvPr>
        </p:nvSpPr>
        <p:spPr>
          <a:xfrm>
            <a:off x="542041" y="1734219"/>
            <a:ext cx="8495271" cy="2850292"/>
          </a:xfrm>
        </p:spPr>
        <p:txBody>
          <a:bodyPr>
            <a:normAutofit/>
          </a:bodyPr>
          <a:lstStyle/>
          <a:p>
            <a:pPr marL="514337" indent="-514337">
              <a:buFont typeface="Calibri" pitchFamily="34" charset="0"/>
              <a:buAutoNum type="arabicPeriod"/>
            </a:pPr>
            <a:r>
              <a:rPr lang="en-US" sz="2400" dirty="0"/>
              <a:t>Prevent Chronic Diseases </a:t>
            </a:r>
          </a:p>
          <a:p>
            <a:pPr marL="514337" indent="-514337">
              <a:buFont typeface="Calibri" pitchFamily="34" charset="0"/>
              <a:buAutoNum type="arabicPeriod"/>
            </a:pPr>
            <a:r>
              <a:rPr lang="en-US" sz="2400" dirty="0"/>
              <a:t>Promote a Healthy and Safe Environment </a:t>
            </a:r>
          </a:p>
          <a:p>
            <a:pPr marL="514337" indent="-514337">
              <a:buFont typeface="Calibri" pitchFamily="34" charset="0"/>
              <a:buAutoNum type="arabicPeriod"/>
            </a:pPr>
            <a:r>
              <a:rPr lang="en-US" sz="2400" dirty="0"/>
              <a:t>Promote Healthy Women, Infants and Children</a:t>
            </a:r>
          </a:p>
          <a:p>
            <a:pPr marL="514337" indent="-514337">
              <a:buFont typeface="Calibri" pitchFamily="34" charset="0"/>
              <a:buAutoNum type="arabicPeriod"/>
            </a:pPr>
            <a:r>
              <a:rPr lang="en-US" sz="2400" dirty="0"/>
              <a:t>Promote </a:t>
            </a:r>
            <a:r>
              <a:rPr lang="en-US" sz="2400" dirty="0">
                <a:solidFill>
                  <a:srgbClr val="FF0000"/>
                </a:solidFill>
              </a:rPr>
              <a:t>Well-Being</a:t>
            </a:r>
            <a:r>
              <a:rPr lang="en-US" sz="2400" dirty="0"/>
              <a:t> and Prevent Mental and </a:t>
            </a:r>
            <a:br>
              <a:rPr lang="en-US" sz="1800" dirty="0"/>
            </a:br>
            <a:r>
              <a:rPr lang="en-US" sz="2400" dirty="0">
                <a:solidFill>
                  <a:srgbClr val="FF0000"/>
                </a:solidFill>
              </a:rPr>
              <a:t>Substance Use Disorders</a:t>
            </a:r>
          </a:p>
          <a:p>
            <a:pPr marL="514337" indent="-514337">
              <a:buFont typeface="Calibri" pitchFamily="34" charset="0"/>
              <a:buAutoNum type="arabicPeriod"/>
            </a:pPr>
            <a:r>
              <a:rPr lang="en-US" sz="2400" dirty="0"/>
              <a:t>Prevent </a:t>
            </a:r>
            <a:r>
              <a:rPr lang="en-US" sz="2400" dirty="0">
                <a:solidFill>
                  <a:srgbClr val="FF0000"/>
                </a:solidFill>
              </a:rPr>
              <a:t>Communicable Diseases</a:t>
            </a:r>
          </a:p>
        </p:txBody>
      </p:sp>
    </p:spTree>
    <p:extLst>
      <p:ext uri="{BB962C8B-B14F-4D97-AF65-F5344CB8AC3E}">
        <p14:creationId xmlns:p14="http://schemas.microsoft.com/office/powerpoint/2010/main" val="3530975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40266"/>
            <a:ext cx="8229600" cy="55033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a:t>2019 -2021 Community Planning Guidance</a:t>
            </a:r>
          </a:p>
          <a:p>
            <a:r>
              <a:rPr lang="en-US" sz="1400" b="1" dirty="0">
                <a:hlinkClick r:id="rId3"/>
              </a:rPr>
              <a:t>https://www.health.ny.gov/prevention/prevention_agenda/2013-2017/resources_for_communities.htm</a:t>
            </a:r>
            <a:r>
              <a:rPr lang="en-US" sz="1400" b="1" dirty="0"/>
              <a:t>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5495" y="1964253"/>
            <a:ext cx="3504474" cy="681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21238" y="2932827"/>
            <a:ext cx="2777706" cy="1116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99131" y="1630016"/>
            <a:ext cx="5354130" cy="2031325"/>
          </a:xfrm>
          <a:prstGeom prst="rect">
            <a:avLst/>
          </a:prstGeom>
          <a:noFill/>
        </p:spPr>
        <p:txBody>
          <a:bodyPr wrap="square" rtlCol="0">
            <a:spAutoFit/>
          </a:bodyPr>
          <a:lstStyle/>
          <a:p>
            <a:pPr marL="285750" indent="-285750">
              <a:buFont typeface="Arial" panose="020B0604020202020204" pitchFamily="34" charset="0"/>
              <a:buChar char="•"/>
            </a:pPr>
            <a:r>
              <a:rPr lang="en-US" dirty="0"/>
              <a:t>Robust community health needs assessment</a:t>
            </a:r>
          </a:p>
          <a:p>
            <a:pPr marL="285750" indent="-285750">
              <a:buFont typeface="Arial" panose="020B0604020202020204" pitchFamily="34" charset="0"/>
              <a:buChar char="•"/>
            </a:pPr>
            <a:r>
              <a:rPr lang="en-US" dirty="0"/>
              <a:t>At least 2 Prevention Agenda priorities/focus areas</a:t>
            </a:r>
          </a:p>
          <a:p>
            <a:pPr marL="285750" indent="-285750">
              <a:buFont typeface="Arial" panose="020B0604020202020204" pitchFamily="34" charset="0"/>
              <a:buChar char="•"/>
            </a:pPr>
            <a:r>
              <a:rPr lang="en-US" dirty="0"/>
              <a:t>Priorities identified collaboratively with partners</a:t>
            </a:r>
          </a:p>
          <a:p>
            <a:pPr marL="285750" indent="-285750">
              <a:buFont typeface="Arial" panose="020B0604020202020204" pitchFamily="34" charset="0"/>
              <a:buChar char="•"/>
            </a:pPr>
            <a:r>
              <a:rPr lang="en-US" dirty="0"/>
              <a:t>At least one of these should address a disparity</a:t>
            </a:r>
          </a:p>
          <a:p>
            <a:pPr marL="285750" indent="-285750">
              <a:buFont typeface="Arial" panose="020B0604020202020204" pitchFamily="34" charset="0"/>
              <a:buChar char="•"/>
            </a:pPr>
            <a:r>
              <a:rPr lang="en-US" dirty="0"/>
              <a:t>Identify best practice interventions &amp; track progress</a:t>
            </a:r>
          </a:p>
          <a:p>
            <a:pPr marL="285750" indent="-285750">
              <a:buFont typeface="Arial" panose="020B0604020202020204" pitchFamily="34" charset="0"/>
              <a:buChar char="•"/>
            </a:pPr>
            <a:r>
              <a:rPr lang="en-US" dirty="0"/>
              <a:t>Plan on organization website by March 31, 2020</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772981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98A625D-BE67-48CA-B4B7-D09F973F720F}"/>
              </a:ext>
            </a:extLst>
          </p:cNvPr>
          <p:cNvSpPr>
            <a:spLocks noGrp="1"/>
          </p:cNvSpPr>
          <p:nvPr>
            <p:ph type="title"/>
          </p:nvPr>
        </p:nvSpPr>
        <p:spPr>
          <a:xfrm>
            <a:off x="628650" y="370555"/>
            <a:ext cx="7886700" cy="1309859"/>
          </a:xfrm>
        </p:spPr>
        <p:txBody>
          <a:bodyPr/>
          <a:lstStyle/>
          <a:p>
            <a:r>
              <a:rPr lang="en-US" sz="4000" b="1" dirty="0">
                <a:latin typeface="Arial" panose="020B0604020202020204" pitchFamily="34" charset="0"/>
                <a:cs typeface="Arial" panose="020B0604020202020204" pitchFamily="34" charset="0"/>
              </a:rPr>
              <a:t>Action Plan</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for Each Priority Area</a:t>
            </a:r>
          </a:p>
        </p:txBody>
      </p:sp>
      <p:sp>
        <p:nvSpPr>
          <p:cNvPr id="3" name="Content Placeholder 2"/>
          <p:cNvSpPr>
            <a:spLocks noGrp="1"/>
          </p:cNvSpPr>
          <p:nvPr>
            <p:ph idx="1"/>
          </p:nvPr>
        </p:nvSpPr>
        <p:spPr>
          <a:xfrm>
            <a:off x="3094074" y="1635024"/>
            <a:ext cx="5644573" cy="3061623"/>
          </a:xfrm>
        </p:spPr>
        <p:txBody>
          <a:bodyPr/>
          <a:lstStyle/>
          <a:p>
            <a:r>
              <a:rPr lang="en-US" sz="2400" dirty="0"/>
              <a:t>Focus Areas</a:t>
            </a:r>
          </a:p>
          <a:p>
            <a:pPr lvl="1"/>
            <a:r>
              <a:rPr lang="en-US" sz="2000" dirty="0"/>
              <a:t>Goals</a:t>
            </a:r>
          </a:p>
          <a:p>
            <a:pPr lvl="2"/>
            <a:r>
              <a:rPr lang="en-US" sz="1800" dirty="0"/>
              <a:t>Measurable Objective(s)</a:t>
            </a:r>
          </a:p>
          <a:p>
            <a:pPr lvl="2"/>
            <a:r>
              <a:rPr lang="en-US" sz="1800" dirty="0"/>
              <a:t>Evidence Based Interventions</a:t>
            </a:r>
          </a:p>
          <a:p>
            <a:pPr lvl="2"/>
            <a:r>
              <a:rPr lang="en-US" sz="1800" dirty="0"/>
              <a:t>Resources for Implementation</a:t>
            </a:r>
          </a:p>
          <a:p>
            <a:pPr lvl="2"/>
            <a:r>
              <a:rPr lang="en-US" sz="1800" dirty="0"/>
              <a:t>Identification of populations/age groups affected and social determinants of health</a:t>
            </a:r>
          </a:p>
          <a:p>
            <a:pPr lvl="2"/>
            <a:r>
              <a:rPr lang="en-US" sz="1800" dirty="0"/>
              <a:t>Identification of organizations that play leading or supporting roles</a:t>
            </a:r>
          </a:p>
        </p:txBody>
      </p:sp>
      <p:pic>
        <p:nvPicPr>
          <p:cNvPr id="9" name="Picture 2" descr="C:\Users\bjw07\AppData\Local\Microsoft\Windows\Temporary Internet Files\Content.IE5\YS2NDUW0\MC900055285[1].wmf">
            <a:extLst>
              <a:ext uri="{FF2B5EF4-FFF2-40B4-BE49-F238E27FC236}">
                <a16:creationId xmlns:a16="http://schemas.microsoft.com/office/drawing/2014/main" id="{0FE90054-94F0-446F-B150-10FDCCB1B0D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24" y="2218227"/>
            <a:ext cx="2538030" cy="2627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802697"/>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973847d-4e2d-4513-b7a2-e0d7c53ab0e0">27W6AT4XEVS7-5-49463</_dlc_DocId>
    <_dlc_DocIdUrl xmlns="0973847d-4e2d-4513-b7a2-e0d7c53ab0e0">
      <Url>https://nysemail.sharepoint.com/sites/healthcch/DCDP/_layouts/DocIdRedir.aspx?ID=27W6AT4XEVS7-5-49463</Url>
      <Description>27W6AT4XEVS7-5-49463</Description>
    </_dlc_DocIdUrl>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4BC2396E8364B94C9647F7028442D210" ma:contentTypeVersion="6" ma:contentTypeDescription="Create a new document." ma:contentTypeScope="" ma:versionID="010f86881aed6dbd4b7736ae9915eb25">
  <xsd:schema xmlns:xsd="http://www.w3.org/2001/XMLSchema" xmlns:xs="http://www.w3.org/2001/XMLSchema" xmlns:p="http://schemas.microsoft.com/office/2006/metadata/properties" xmlns:ns1="http://schemas.microsoft.com/sharepoint/v3" xmlns:ns2="0973847d-4e2d-4513-b7a2-e0d7c53ab0e0" xmlns:ns3="0b49a4d6-9611-4001-952e-7f943f2b6e42" targetNamespace="http://schemas.microsoft.com/office/2006/metadata/properties" ma:root="true" ma:fieldsID="3fe0e887d023bb02f5d4dd48817e1cee" ns1:_="" ns2:_="" ns3:_="">
    <xsd:import namespace="http://schemas.microsoft.com/sharepoint/v3"/>
    <xsd:import namespace="0973847d-4e2d-4513-b7a2-e0d7c53ab0e0"/>
    <xsd:import namespace="0b49a4d6-9611-4001-952e-7f943f2b6e42"/>
    <xsd:element name="properties">
      <xsd:complexType>
        <xsd:sequence>
          <xsd:element name="documentManagement">
            <xsd:complexType>
              <xsd:all>
                <xsd:element ref="ns2:_dlc_DocId" minOccurs="0"/>
                <xsd:element ref="ns2:_dlc_DocIdUrl" minOccurs="0"/>
                <xsd:element ref="ns2:_dlc_DocIdPersistId" minOccurs="0"/>
                <xsd:element ref="ns1:_ip_UnifiedCompliancePolicyProperties" minOccurs="0"/>
                <xsd:element ref="ns1:_ip_UnifiedCompliancePolicyUIAction"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973847d-4e2d-4513-b7a2-e0d7c53ab0e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b49a4d6-9611-4001-952e-7f943f2b6e42"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4A5A13-EDD4-427E-B9BB-98A3DBBC5D01}">
  <ds:schemaRefs>
    <ds:schemaRef ds:uri="http://schemas.microsoft.com/sharepoint/events"/>
  </ds:schemaRefs>
</ds:datastoreItem>
</file>

<file path=customXml/itemProps2.xml><?xml version="1.0" encoding="utf-8"?>
<ds:datastoreItem xmlns:ds="http://schemas.openxmlformats.org/officeDocument/2006/customXml" ds:itemID="{B3F86441-E60D-4495-9820-50FFC7B27329}">
  <ds:schemaRefs>
    <ds:schemaRef ds:uri="http://schemas.microsoft.com/office/infopath/2007/PartnerControls"/>
    <ds:schemaRef ds:uri="http://purl.org/dc/elements/1.1/"/>
    <ds:schemaRef ds:uri="0973847d-4e2d-4513-b7a2-e0d7c53ab0e0"/>
    <ds:schemaRef ds:uri="http://schemas.microsoft.com/office/2006/metadata/properties"/>
    <ds:schemaRef ds:uri="http://purl.org/dc/terms/"/>
    <ds:schemaRef ds:uri="http://schemas.openxmlformats.org/package/2006/metadata/core-properties"/>
    <ds:schemaRef ds:uri="http://schemas.microsoft.com/office/2006/documentManagement/types"/>
    <ds:schemaRef ds:uri="0b49a4d6-9611-4001-952e-7f943f2b6e42"/>
    <ds:schemaRef ds:uri="http://schemas.microsoft.com/sharepoint/v3"/>
    <ds:schemaRef ds:uri="http://www.w3.org/XML/1998/namespace"/>
    <ds:schemaRef ds:uri="http://purl.org/dc/dcmitype/"/>
  </ds:schemaRefs>
</ds:datastoreItem>
</file>

<file path=customXml/itemProps3.xml><?xml version="1.0" encoding="utf-8"?>
<ds:datastoreItem xmlns:ds="http://schemas.openxmlformats.org/officeDocument/2006/customXml" ds:itemID="{5373712F-8FAF-4E78-8CC0-FB8B33919E50}">
  <ds:schemaRefs>
    <ds:schemaRef ds:uri="http://schemas.microsoft.com/sharepoint/v3/contenttype/forms"/>
  </ds:schemaRefs>
</ds:datastoreItem>
</file>

<file path=customXml/itemProps4.xml><?xml version="1.0" encoding="utf-8"?>
<ds:datastoreItem xmlns:ds="http://schemas.openxmlformats.org/officeDocument/2006/customXml" ds:itemID="{2F84E6C0-8DA3-4147-BAC5-7A9AB107B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973847d-4e2d-4513-b7a2-e0d7c53ab0e0"/>
    <ds:schemaRef ds:uri="0b49a4d6-9611-4001-952e-7f943f2b6e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8536</TotalTime>
  <Words>1849</Words>
  <Application>Microsoft Office PowerPoint</Application>
  <PresentationFormat>On-screen Show (16:9)</PresentationFormat>
  <Paragraphs>142</Paragraphs>
  <Slides>17</Slides>
  <Notes>9</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17</vt:i4>
      </vt:variant>
    </vt:vector>
  </HeadingPairs>
  <TitlesOfParts>
    <vt:vector size="23" baseType="lpstr">
      <vt:lpstr>Arial</vt:lpstr>
      <vt:lpstr>Calibri</vt:lpstr>
      <vt:lpstr>Cover Master</vt:lpstr>
      <vt:lpstr>Section Master</vt:lpstr>
      <vt:lpstr>Content Master</vt:lpstr>
      <vt:lpstr>2_Custom Design</vt:lpstr>
      <vt:lpstr>Prevention Agenda 2019-24 Vision:</vt:lpstr>
      <vt:lpstr>NYS Prevention Agenda</vt:lpstr>
      <vt:lpstr>Prevention  Partners</vt:lpstr>
      <vt:lpstr>The Health Across All Policies and Age-Friendly Vision</vt:lpstr>
      <vt:lpstr>PowerPoint Presentation</vt:lpstr>
      <vt:lpstr>Prevention Agenda tied to  Local Community Health Improvement Process</vt:lpstr>
      <vt:lpstr>Prevention Agenda 2019-2024 Priority Areas </vt:lpstr>
      <vt:lpstr>PowerPoint Presentation</vt:lpstr>
      <vt:lpstr>Action Plan for Each Priority Area</vt:lpstr>
      <vt:lpstr>Review Process</vt:lpstr>
      <vt:lpstr>2019-2021 Prevention Agenda Plans Submitted </vt:lpstr>
      <vt:lpstr>PowerPoint Presentation</vt:lpstr>
      <vt:lpstr>PowerPoint Presentation</vt:lpstr>
      <vt:lpstr>PowerPoint Presentation</vt:lpstr>
      <vt:lpstr>PowerPoint Presentation</vt:lpstr>
      <vt:lpstr>Background</vt:lpstr>
      <vt:lpstr>Contact</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Nadia Chait</cp:lastModifiedBy>
  <cp:revision>350</cp:revision>
  <cp:lastPrinted>2018-12-10T20:44:05Z</cp:lastPrinted>
  <dcterms:created xsi:type="dcterms:W3CDTF">2014-12-09T18:34:34Z</dcterms:created>
  <dcterms:modified xsi:type="dcterms:W3CDTF">2021-03-03T17:50:31Z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0x0101004BC2396E8364B94C9647F7028442D210</vt:lpwstr>
  </property>
  <property fmtid="{D5CDD505-2E9C-101B-9397-08002B2CF9AE}" pid="3" name="TaxKeyword">
    <vt:lpwstr/>
  </property>
  <property fmtid="{D5CDD505-2E9C-101B-9397-08002B2CF9AE}" pid="4" name="_dlc_DocIdItemGuid">
    <vt:lpwstr>eb4c6759-d09f-4334-8114-b5d9be2a987d</vt:lpwstr>
  </property>
  <property fmtid="{D5CDD505-2E9C-101B-9397-08002B2CF9AE}" pid="5" name="Order">
    <vt:r8>100</vt:r8>
  </property>
</Properties>
</file>