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8" r:id="rId3"/>
    <p:sldMasterId id="2147483680" r:id="rId4"/>
  </p:sldMasterIdLst>
  <p:notesMasterIdLst>
    <p:notesMasterId r:id="rId17"/>
  </p:notesMasterIdLst>
  <p:sldIdLst>
    <p:sldId id="256" r:id="rId5"/>
    <p:sldId id="1100" r:id="rId6"/>
    <p:sldId id="1082" r:id="rId7"/>
    <p:sldId id="1531" r:id="rId8"/>
    <p:sldId id="1525" r:id="rId9"/>
    <p:sldId id="1526" r:id="rId10"/>
    <p:sldId id="311" r:id="rId11"/>
    <p:sldId id="1528" r:id="rId12"/>
    <p:sldId id="1529" r:id="rId13"/>
    <p:sldId id="330" r:id="rId14"/>
    <p:sldId id="1530" r:id="rId15"/>
    <p:sldId id="153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lin, Bonnie (OMH)" initials="CB(" lastIdx="2" clrIdx="0">
    <p:extLst>
      <p:ext uri="{19B8F6BF-5375-455C-9EA6-DF929625EA0E}">
        <p15:presenceInfo xmlns:p15="http://schemas.microsoft.com/office/powerpoint/2012/main" userId="S::Bonnie.Catlin@omh.ny.gov::ef954646-c4d8-4d04-9495-e7a6417fe6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8360" autoAdjust="0"/>
  </p:normalViewPr>
  <p:slideViewPr>
    <p:cSldViewPr snapToGrid="0">
      <p:cViewPr varScale="1">
        <p:scale>
          <a:sx n="89" d="100"/>
          <a:sy n="89" d="100"/>
        </p:scale>
        <p:origin x="102"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6A361-C998-4065-9C91-5A1679736285}" type="datetimeFigureOut">
              <a:rPr lang="en-US" smtClean="0"/>
              <a:t>3/3/2021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2A27C-605B-41BE-8297-3070434B2F2F}" type="slidenum">
              <a:rPr lang="en-US" smtClean="0"/>
              <a:t>‹#›</a:t>
            </a:fld>
            <a:endParaRPr lang="en-US"/>
          </a:p>
        </p:txBody>
      </p:sp>
    </p:spTree>
    <p:extLst>
      <p:ext uri="{BB962C8B-B14F-4D97-AF65-F5344CB8AC3E}">
        <p14:creationId xmlns:p14="http://schemas.microsoft.com/office/powerpoint/2010/main" val="4290558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2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084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9838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159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725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290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9546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378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1707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42A27C-605B-41BE-8297-3070434B2F2F}" type="slidenum">
              <a:rPr lang="en-US" smtClean="0"/>
              <a:t>10</a:t>
            </a:fld>
            <a:endParaRPr lang="en-US"/>
          </a:p>
        </p:txBody>
      </p:sp>
    </p:spTree>
    <p:extLst>
      <p:ext uri="{BB962C8B-B14F-4D97-AF65-F5344CB8AC3E}">
        <p14:creationId xmlns:p14="http://schemas.microsoft.com/office/powerpoint/2010/main" val="60976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Master">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304800" y="2006600"/>
            <a:ext cx="9956800" cy="1625600"/>
          </a:xfrm>
          <a:prstGeom prst="rect">
            <a:avLst/>
          </a:prstGeom>
        </p:spPr>
        <p:txBody>
          <a:bodyPr/>
          <a:lstStyle>
            <a:lvl1pPr marL="0" indent="0">
              <a:buNone/>
              <a:defRPr sz="3200" b="0" i="0" baseline="0">
                <a:solidFill>
                  <a:schemeClr val="tx1"/>
                </a:solidFill>
              </a:defRPr>
            </a:lvl1pPr>
          </a:lstStyle>
          <a:p>
            <a:pPr lvl="0"/>
            <a:r>
              <a:rPr lang="en-US" dirty="0"/>
              <a:t>Copy (Arial Regular)</a:t>
            </a:r>
          </a:p>
        </p:txBody>
      </p:sp>
      <p:sp>
        <p:nvSpPr>
          <p:cNvPr id="7" name="Text Placeholder 6"/>
          <p:cNvSpPr>
            <a:spLocks noGrp="1"/>
          </p:cNvSpPr>
          <p:nvPr>
            <p:ph type="body" sz="quarter" idx="12" hasCustomPrompt="1"/>
          </p:nvPr>
        </p:nvSpPr>
        <p:spPr>
          <a:xfrm>
            <a:off x="304800" y="685800"/>
            <a:ext cx="9042400" cy="1016000"/>
          </a:xfrm>
          <a:prstGeom prst="rect">
            <a:avLst/>
          </a:prstGeom>
        </p:spPr>
        <p:txBody>
          <a:bodyPr/>
          <a:lstStyle>
            <a:lvl1pPr marL="0" indent="0">
              <a:buNone/>
              <a:defRPr b="1">
                <a:solidFill>
                  <a:srgbClr val="553278"/>
                </a:solidFill>
              </a:defRPr>
            </a:lvl1pPr>
          </a:lstStyle>
          <a:p>
            <a:pPr lvl="0"/>
            <a:r>
              <a:rPr lang="en-US" dirty="0"/>
              <a:t>Slide Heading – Arial Bold</a:t>
            </a:r>
          </a:p>
        </p:txBody>
      </p:sp>
    </p:spTree>
    <p:extLst>
      <p:ext uri="{BB962C8B-B14F-4D97-AF65-F5344CB8AC3E}">
        <p14:creationId xmlns:p14="http://schemas.microsoft.com/office/powerpoint/2010/main" val="690790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92415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869082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1922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29350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Master">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304800" y="2006600"/>
            <a:ext cx="9956800" cy="1625600"/>
          </a:xfrm>
          <a:prstGeom prst="rect">
            <a:avLst/>
          </a:prstGeom>
        </p:spPr>
        <p:txBody>
          <a:bodyPr/>
          <a:lstStyle>
            <a:lvl1pPr marL="0" indent="0">
              <a:buNone/>
              <a:defRPr sz="3200" b="0" i="0" baseline="0">
                <a:solidFill>
                  <a:srgbClr val="646569"/>
                </a:solidFill>
              </a:defRPr>
            </a:lvl1pPr>
          </a:lstStyle>
          <a:p>
            <a:pPr lvl="0"/>
            <a:r>
              <a:rPr lang="en-US" dirty="0"/>
              <a:t>Copy (Arial Regular)</a:t>
            </a:r>
          </a:p>
        </p:txBody>
      </p:sp>
      <p:sp>
        <p:nvSpPr>
          <p:cNvPr id="7" name="Text Placeholder 6"/>
          <p:cNvSpPr>
            <a:spLocks noGrp="1"/>
          </p:cNvSpPr>
          <p:nvPr>
            <p:ph type="body" sz="quarter" idx="12" hasCustomPrompt="1"/>
          </p:nvPr>
        </p:nvSpPr>
        <p:spPr>
          <a:xfrm>
            <a:off x="304800" y="685800"/>
            <a:ext cx="9042400" cy="1016000"/>
          </a:xfrm>
          <a:prstGeom prst="rect">
            <a:avLst/>
          </a:prstGeom>
        </p:spPr>
        <p:txBody>
          <a:bodyPr/>
          <a:lstStyle>
            <a:lvl1pPr marL="0" indent="0">
              <a:buNone/>
              <a:defRPr b="1">
                <a:solidFill>
                  <a:srgbClr val="553278"/>
                </a:solidFill>
              </a:defRPr>
            </a:lvl1pPr>
          </a:lstStyle>
          <a:p>
            <a:pPr lvl="0"/>
            <a:r>
              <a:rPr lang="en-US" dirty="0"/>
              <a:t>Slide Heading – Arial Bold</a:t>
            </a:r>
          </a:p>
        </p:txBody>
      </p:sp>
    </p:spTree>
    <p:extLst>
      <p:ext uri="{BB962C8B-B14F-4D97-AF65-F5344CB8AC3E}">
        <p14:creationId xmlns:p14="http://schemas.microsoft.com/office/powerpoint/2010/main" val="1426929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609600" y="6356351"/>
            <a:ext cx="2844800" cy="366183"/>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4165600" y="6356351"/>
            <a:ext cx="3860800" cy="366183"/>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737600" y="6356351"/>
            <a:ext cx="2844800" cy="366183"/>
          </a:xfrm>
          <a:prstGeom prst="rect">
            <a:avLst/>
          </a:prstGeom>
        </p:spPr>
        <p:txBody>
          <a:bodyPr/>
          <a:lstStyle/>
          <a:p>
            <a:fld id="{A7754AA7-8025-408E-B296-E2B43FE08638}"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021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736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lvl1pPr>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lvl1pPr>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lvl1pPr>
              <a:defRPr/>
            </a:lvl1pPr>
          </a:lstStyle>
          <a:p>
            <a:pPr>
              <a:defRPr/>
            </a:pPr>
            <a:fld id="{49D8974F-2791-4958-A385-782D655C74E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5632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304800" y="3530600"/>
            <a:ext cx="8432800" cy="812800"/>
          </a:xfrm>
          <a:prstGeom prst="rect">
            <a:avLst/>
          </a:prstGeom>
        </p:spPr>
        <p:txBody>
          <a:bodyPr/>
          <a:lstStyle>
            <a:lvl1pPr marL="0" indent="0">
              <a:buNone/>
              <a:defRPr sz="3733" b="1">
                <a:solidFill>
                  <a:srgbClr val="646569"/>
                </a:solidFill>
                <a:latin typeface="Arial" panose="020B0604020202020204" pitchFamily="34" charset="0"/>
                <a:cs typeface="Arial" panose="020B0604020202020204" pitchFamily="34" charset="0"/>
              </a:defRPr>
            </a:lvl1pPr>
          </a:lstStyle>
          <a:p>
            <a:pPr lvl="0"/>
            <a:r>
              <a:rPr lang="en-US" sz="3733" b="1" dirty="0">
                <a:latin typeface="Arial" panose="020B0604020202020204" pitchFamily="34" charset="0"/>
                <a:cs typeface="Arial" panose="020B0604020202020204" pitchFamily="34" charset="0"/>
              </a:rPr>
              <a:t>Master Sub Title</a:t>
            </a:r>
            <a:endParaRPr lang="en-US" dirty="0"/>
          </a:p>
        </p:txBody>
      </p:sp>
      <p:sp>
        <p:nvSpPr>
          <p:cNvPr id="11" name="Text Placeholder 10"/>
          <p:cNvSpPr>
            <a:spLocks noGrp="1"/>
          </p:cNvSpPr>
          <p:nvPr>
            <p:ph type="body" sz="quarter" idx="12" hasCustomPrompt="1"/>
          </p:nvPr>
        </p:nvSpPr>
        <p:spPr>
          <a:xfrm>
            <a:off x="304800" y="2616200"/>
            <a:ext cx="8432800" cy="711200"/>
          </a:xfrm>
          <a:prstGeom prst="rect">
            <a:avLst/>
          </a:prstGeom>
        </p:spPr>
        <p:txBody>
          <a:bodyPr/>
          <a:lstStyle>
            <a:lvl1pPr marL="0" indent="0" algn="l">
              <a:buNone/>
              <a:defRPr sz="5333" b="1" baseline="0">
                <a:solidFill>
                  <a:srgbClr val="553278"/>
                </a:solidFill>
                <a:latin typeface="Arial" panose="020B0604020202020204" pitchFamily="34" charset="0"/>
                <a:cs typeface="Arial" panose="020B0604020202020204" pitchFamily="34" charset="0"/>
              </a:defRPr>
            </a:lvl1pPr>
          </a:lstStyle>
          <a:p>
            <a:pPr lvl="0"/>
            <a:r>
              <a:rPr lang="en-US" dirty="0"/>
              <a:t>Master Title – Arial Bold</a:t>
            </a:r>
          </a:p>
        </p:txBody>
      </p:sp>
      <p:sp>
        <p:nvSpPr>
          <p:cNvPr id="4" name="Date Placeholder 1"/>
          <p:cNvSpPr txBox="1">
            <a:spLocks/>
          </p:cNvSpPr>
          <p:nvPr userDrawn="1"/>
        </p:nvSpPr>
        <p:spPr>
          <a:xfrm>
            <a:off x="9347200" y="5867400"/>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2133" b="1" smtClean="0">
                <a:solidFill>
                  <a:schemeClr val="bg1"/>
                </a:solidFill>
                <a:latin typeface="Arial" panose="020B0604020202020204" pitchFamily="34" charset="0"/>
                <a:cs typeface="Arial" panose="020B0604020202020204" pitchFamily="34" charset="0"/>
              </a:rPr>
              <a:pPr/>
              <a:t>March 3, 2021</a:t>
            </a:fld>
            <a:endParaRPr lang="en-US" sz="2133"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175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D0365-0D65-4032-85A6-BECCAB4E9A68}"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2234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892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dirty="0"/>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6086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D0365-0D65-4032-85A6-BECCAB4E9A68}"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108548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CED0365-0D65-4032-85A6-BECCAB4E9A68}" type="datetimeFigureOut">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69040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CED0365-0D65-4032-85A6-BECCAB4E9A68}" type="datetimeFigureOut">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8209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7637772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gi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jpe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83126"/>
            <a:ext cx="12192000" cy="399473"/>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dirty="0"/>
          </a:p>
        </p:txBody>
      </p:sp>
      <p:sp>
        <p:nvSpPr>
          <p:cNvPr id="25" name="Rectangle 24"/>
          <p:cNvSpPr/>
          <p:nvPr userDrawn="1"/>
        </p:nvSpPr>
        <p:spPr>
          <a:xfrm>
            <a:off x="0" y="0"/>
            <a:ext cx="12192000" cy="108525"/>
          </a:xfrm>
          <a:prstGeom prst="rect">
            <a:avLst/>
          </a:prstGeom>
          <a:solidFill>
            <a:srgbClr val="87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44602" y="5969000"/>
            <a:ext cx="2528452" cy="722973"/>
          </a:xfrm>
          <a:prstGeom prst="rect">
            <a:avLst/>
          </a:prstGeom>
        </p:spPr>
      </p:pic>
      <p:sp>
        <p:nvSpPr>
          <p:cNvPr id="6" name="Date Placeholder 1"/>
          <p:cNvSpPr txBox="1">
            <a:spLocks/>
          </p:cNvSpPr>
          <p:nvPr userDrawn="1"/>
        </p:nvSpPr>
        <p:spPr>
          <a:xfrm>
            <a:off x="101600" y="117474"/>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600" b="1" smtClean="0">
                <a:solidFill>
                  <a:schemeClr val="bg1"/>
                </a:solidFill>
                <a:latin typeface="Arial" panose="020B0604020202020204" pitchFamily="34" charset="0"/>
                <a:cs typeface="Arial" panose="020B0604020202020204" pitchFamily="34" charset="0"/>
              </a:rPr>
              <a:pPr/>
              <a:t>March 3, 2021</a:t>
            </a:fld>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2216914"/>
      </p:ext>
    </p:extLst>
  </p:cSld>
  <p:clrMap bg1="lt1" tx1="dk1" bg2="lt2" tx2="dk2" accent1="accent1" accent2="accent2" accent3="accent3" accent4="accent4" accent5="accent5" accent6="accent6" hlink="hlink" folHlink="folHlink"/>
  <p:sldLayoutIdLst>
    <p:sldLayoutId id="2147483661" r:id="rId1"/>
  </p:sldLayoutIdLst>
  <p:hf hdr="0" ftr="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9AE51E1D-7280-49D6-A2E2-CE63FE17EF16}" type="datetimeFigureOut">
              <a:rPr lang="en-US" smtClean="0"/>
              <a:t>3/3/2021</a:t>
            </a:fld>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4953000"/>
            <a:ext cx="12192000" cy="1981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4953000"/>
            <a:ext cx="12192000" cy="101600"/>
          </a:xfrm>
          <a:prstGeom prst="rect">
            <a:avLst/>
          </a:prstGeom>
          <a:solidFill>
            <a:srgbClr val="87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201" y="186926"/>
            <a:ext cx="4673600" cy="1219591"/>
          </a:xfrm>
          <a:prstGeom prst="rect">
            <a:avLst/>
          </a:prstGeom>
        </p:spPr>
      </p:pic>
    </p:spTree>
    <p:extLst>
      <p:ext uri="{BB962C8B-B14F-4D97-AF65-F5344CB8AC3E}">
        <p14:creationId xmlns:p14="http://schemas.microsoft.com/office/powerpoint/2010/main" val="2697116372"/>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ACED0365-0D65-4032-85A6-BECCAB4E9A68}" type="datetimeFigureOut">
              <a:rPr lang="en-US" smtClean="0"/>
              <a:t>3/3/2021</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83126"/>
            <a:ext cx="12192000" cy="399473"/>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Date Placeholder 1"/>
          <p:cNvSpPr txBox="1">
            <a:spLocks/>
          </p:cNvSpPr>
          <p:nvPr userDrawn="1"/>
        </p:nvSpPr>
        <p:spPr>
          <a:xfrm>
            <a:off x="203200" y="117474"/>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600" smtClean="0"/>
              <a:pPr/>
              <a:t>March 3, 2021</a:t>
            </a:fld>
            <a:endParaRPr lang="en-US" sz="1600" dirty="0"/>
          </a:p>
        </p:txBody>
      </p:sp>
      <p:sp>
        <p:nvSpPr>
          <p:cNvPr id="9"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dirty="0"/>
          </a:p>
        </p:txBody>
      </p:sp>
      <p:sp>
        <p:nvSpPr>
          <p:cNvPr id="10" name="Rectangle 9"/>
          <p:cNvSpPr/>
          <p:nvPr userDrawn="1"/>
        </p:nvSpPr>
        <p:spPr>
          <a:xfrm>
            <a:off x="0" y="0"/>
            <a:ext cx="12192000" cy="108525"/>
          </a:xfrm>
          <a:prstGeom prst="rect">
            <a:avLst/>
          </a:prstGeom>
          <a:solidFill>
            <a:srgbClr val="87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44602" y="5969000"/>
            <a:ext cx="2528452" cy="722973"/>
          </a:xfrm>
          <a:prstGeom prst="rect">
            <a:avLst/>
          </a:prstGeom>
        </p:spPr>
      </p:pic>
    </p:spTree>
    <p:extLst>
      <p:ext uri="{BB962C8B-B14F-4D97-AF65-F5344CB8AC3E}">
        <p14:creationId xmlns:p14="http://schemas.microsoft.com/office/powerpoint/2010/main" val="40665698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83126"/>
            <a:ext cx="12192000" cy="399473"/>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3" name="Date Placeholder 1"/>
          <p:cNvSpPr txBox="1">
            <a:spLocks/>
          </p:cNvSpPr>
          <p:nvPr userDrawn="1"/>
        </p:nvSpPr>
        <p:spPr>
          <a:xfrm>
            <a:off x="203200" y="117474"/>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600" smtClean="0">
                <a:solidFill>
                  <a:prstClr val="white"/>
                </a:solidFill>
              </a:rPr>
              <a:pPr/>
              <a:t>March 3, 2021</a:t>
            </a:fld>
            <a:endParaRPr lang="en-US" sz="1600" dirty="0">
              <a:solidFill>
                <a:prstClr val="white"/>
              </a:solidFill>
            </a:endParaRPr>
          </a:p>
        </p:txBody>
      </p:sp>
      <p:sp>
        <p:nvSpPr>
          <p:cNvPr id="24"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prstClr val="white"/>
                </a:solidFill>
              </a:rPr>
              <a:pPr/>
              <a:t>‹#›</a:t>
            </a:fld>
            <a:endParaRPr lang="en-US" sz="1600" dirty="0">
              <a:solidFill>
                <a:prstClr val="white"/>
              </a:solidFill>
            </a:endParaRPr>
          </a:p>
        </p:txBody>
      </p:sp>
      <p:sp>
        <p:nvSpPr>
          <p:cNvPr id="25" name="Rectangle 24"/>
          <p:cNvSpPr/>
          <p:nvPr userDrawn="1"/>
        </p:nvSpPr>
        <p:spPr>
          <a:xfrm>
            <a:off x="0" y="0"/>
            <a:ext cx="12192000" cy="108525"/>
          </a:xfrm>
          <a:prstGeom prst="rect">
            <a:avLst/>
          </a:prstGeom>
          <a:solidFill>
            <a:srgbClr val="87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44000" y="5969000"/>
            <a:ext cx="2729656" cy="722973"/>
          </a:xfrm>
          <a:prstGeom prst="rect">
            <a:avLst/>
          </a:prstGeom>
        </p:spPr>
      </p:pic>
    </p:spTree>
    <p:extLst>
      <p:ext uri="{BB962C8B-B14F-4D97-AF65-F5344CB8AC3E}">
        <p14:creationId xmlns:p14="http://schemas.microsoft.com/office/powerpoint/2010/main" val="356457980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tm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4441"/>
            <a:ext cx="12192000" cy="3416320"/>
          </a:xfrm>
          <a:prstGeom prst="rect">
            <a:avLst/>
          </a:prstGeom>
        </p:spPr>
        <p:txBody>
          <a:bodyPr wrap="square">
            <a:spAutoFit/>
          </a:bodyPr>
          <a:lstStyle/>
          <a:p>
            <a:pPr algn="ctr" defTabSz="1219170"/>
            <a:r>
              <a:rPr lang="en-US" sz="7200" b="1" dirty="0">
                <a:solidFill>
                  <a:srgbClr val="55327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Advancing Prevention in New York State’s Mental Health System</a:t>
            </a:r>
          </a:p>
        </p:txBody>
      </p:sp>
      <p:sp>
        <p:nvSpPr>
          <p:cNvPr id="3" name="TextBox 2">
            <a:extLst>
              <a:ext uri="{FF2B5EF4-FFF2-40B4-BE49-F238E27FC236}">
                <a16:creationId xmlns:a16="http://schemas.microsoft.com/office/drawing/2014/main" id="{CBAD827A-1C4C-49A7-BA5A-8A5BE26FE975}"/>
              </a:ext>
            </a:extLst>
          </p:cNvPr>
          <p:cNvSpPr txBox="1"/>
          <p:nvPr/>
        </p:nvSpPr>
        <p:spPr>
          <a:xfrm>
            <a:off x="304800" y="5386407"/>
            <a:ext cx="5791200" cy="1200329"/>
          </a:xfrm>
          <a:prstGeom prst="rect">
            <a:avLst/>
          </a:prstGeom>
          <a:noFill/>
          <a:ln>
            <a:noFill/>
          </a:ln>
        </p:spPr>
        <p:txBody>
          <a:bodyPr wrap="square" rtlCol="0">
            <a:spAutoFit/>
          </a:bodyPr>
          <a:lstStyle/>
          <a:p>
            <a:pPr lvl="0"/>
            <a:r>
              <a:rPr lang="en-US" sz="2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Ann Marie Sullivan, M.D.</a:t>
            </a:r>
          </a:p>
          <a:p>
            <a:pPr lvl="0"/>
            <a:r>
              <a:rPr lang="en-US" sz="2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Commissioner</a:t>
            </a:r>
          </a:p>
          <a:p>
            <a:pPr lvl="0"/>
            <a:r>
              <a:rPr lang="en-US" sz="2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York State Office of Mental Health</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A28AC6-895C-4EC6-984A-3E79B477430A}"/>
              </a:ext>
            </a:extLst>
          </p:cNvPr>
          <p:cNvSpPr>
            <a:spLocks noGrp="1"/>
          </p:cNvSpPr>
          <p:nvPr>
            <p:ph type="body" sz="quarter" idx="11"/>
          </p:nvPr>
        </p:nvSpPr>
        <p:spPr>
          <a:xfrm>
            <a:off x="3352800" y="3022600"/>
            <a:ext cx="11684000" cy="1625600"/>
          </a:xfrm>
        </p:spPr>
        <p:txBody>
          <a:bodyPr/>
          <a:lstStyle/>
          <a:p>
            <a:endParaRPr lang="en-US" sz="1867"/>
          </a:p>
          <a:p>
            <a:endParaRPr lang="en-US" sz="1867"/>
          </a:p>
          <a:p>
            <a:endParaRPr lang="en-US" sz="1867"/>
          </a:p>
        </p:txBody>
      </p:sp>
      <p:sp>
        <p:nvSpPr>
          <p:cNvPr id="3" name="Text Placeholder 2">
            <a:extLst>
              <a:ext uri="{FF2B5EF4-FFF2-40B4-BE49-F238E27FC236}">
                <a16:creationId xmlns:a16="http://schemas.microsoft.com/office/drawing/2014/main" id="{A77BB656-157D-4B14-A17B-2095B2C601C3}"/>
              </a:ext>
            </a:extLst>
          </p:cNvPr>
          <p:cNvSpPr>
            <a:spLocks noGrp="1"/>
          </p:cNvSpPr>
          <p:nvPr>
            <p:ph type="body" sz="quarter" idx="12"/>
          </p:nvPr>
        </p:nvSpPr>
        <p:spPr>
          <a:xfrm>
            <a:off x="304800" y="708708"/>
            <a:ext cx="9042400" cy="1016000"/>
          </a:xfrm>
        </p:spPr>
        <p:txBody>
          <a:bodyPr/>
          <a:lstStyle/>
          <a:p>
            <a:r>
              <a:rPr lang="en-US" dirty="0"/>
              <a:t>Eliminating Disparities </a:t>
            </a:r>
            <a:endParaRPr lang="en-US" sz="2133" dirty="0"/>
          </a:p>
        </p:txBody>
      </p:sp>
      <p:sp>
        <p:nvSpPr>
          <p:cNvPr id="5" name="Rectangle 4">
            <a:extLst>
              <a:ext uri="{FF2B5EF4-FFF2-40B4-BE49-F238E27FC236}">
                <a16:creationId xmlns:a16="http://schemas.microsoft.com/office/drawing/2014/main" id="{8E79F62D-1D76-439C-89B6-9E9150838E8D}"/>
              </a:ext>
            </a:extLst>
          </p:cNvPr>
          <p:cNvSpPr/>
          <p:nvPr/>
        </p:nvSpPr>
        <p:spPr>
          <a:xfrm>
            <a:off x="349197" y="1086012"/>
            <a:ext cx="11446649" cy="2421689"/>
          </a:xfrm>
          <a:prstGeom prst="rect">
            <a:avLst/>
          </a:prstGeom>
        </p:spPr>
        <p:txBody>
          <a:bodyPr wrap="square" lIns="121920" tIns="60960" rIns="121920" bIns="60960" anchor="t">
            <a:spAutoFit/>
          </a:bodyPr>
          <a:lstStyle/>
          <a:p>
            <a:endParaRPr lang="en-US" sz="1867" dirty="0">
              <a:solidFill>
                <a:schemeClr val="tx1">
                  <a:lumMod val="65000"/>
                  <a:lumOff val="35000"/>
                </a:schemeClr>
              </a:solidFill>
            </a:endParaRPr>
          </a:p>
          <a:p>
            <a:endParaRPr lang="en-US" sz="1867" dirty="0">
              <a:latin typeface="Arial" panose="020B0604020202020204" pitchFamily="34" charset="0"/>
              <a:cs typeface="Arial" panose="020B0604020202020204" pitchFamily="34" charset="0"/>
            </a:endParaRPr>
          </a:p>
          <a:p>
            <a:r>
              <a:rPr lang="en-US" sz="1867" dirty="0">
                <a:latin typeface="Arial"/>
                <a:cs typeface="Arial"/>
              </a:rPr>
              <a:t>OMH strives to address the needs of populations that historically and </a:t>
            </a:r>
            <a:r>
              <a:rPr lang="en-US" sz="1867" b="1" dirty="0">
                <a:latin typeface="Arial"/>
                <a:cs typeface="Arial"/>
              </a:rPr>
              <a:t>currently</a:t>
            </a:r>
            <a:r>
              <a:rPr lang="en-US" sz="1867" dirty="0">
                <a:latin typeface="Arial"/>
                <a:cs typeface="Arial"/>
              </a:rPr>
              <a:t> face discrimination, understanding that discrimination leads to stress-related emotional, physiologic, and behavioral health changes.</a:t>
            </a:r>
          </a:p>
          <a:p>
            <a:endParaRPr lang="en-US" sz="1867" dirty="0">
              <a:latin typeface="Arial" panose="020B0604020202020204" pitchFamily="34" charset="0"/>
              <a:cs typeface="Arial" panose="020B0604020202020204" pitchFamily="34" charset="0"/>
            </a:endParaRPr>
          </a:p>
          <a:p>
            <a:endParaRPr lang="en-US" sz="1867" dirty="0">
              <a:solidFill>
                <a:schemeClr val="tx1">
                  <a:lumMod val="65000"/>
                  <a:lumOff val="35000"/>
                </a:schemeClr>
              </a:solidFill>
              <a:latin typeface="Arial" panose="020B0604020202020204" pitchFamily="34" charset="0"/>
              <a:cs typeface="Arial" panose="020B0604020202020204" pitchFamily="34" charset="0"/>
            </a:endParaRPr>
          </a:p>
          <a:p>
            <a:endParaRPr lang="en-US" sz="1867" dirty="0">
              <a:solidFill>
                <a:schemeClr val="bg1">
                  <a:lumMod val="50000"/>
                </a:schemeClr>
              </a:solidFill>
            </a:endParaRPr>
          </a:p>
        </p:txBody>
      </p:sp>
      <p:pic>
        <p:nvPicPr>
          <p:cNvPr id="6" name="Picture 5">
            <a:extLst>
              <a:ext uri="{FF2B5EF4-FFF2-40B4-BE49-F238E27FC236}">
                <a16:creationId xmlns:a16="http://schemas.microsoft.com/office/drawing/2014/main" id="{20550F80-C764-4F27-A05A-C38F0D790E85}"/>
              </a:ext>
            </a:extLst>
          </p:cNvPr>
          <p:cNvPicPr>
            <a:picLocks noChangeAspect="1"/>
          </p:cNvPicPr>
          <p:nvPr/>
        </p:nvPicPr>
        <p:blipFill>
          <a:blip r:embed="rId3"/>
          <a:stretch>
            <a:fillRect/>
          </a:stretch>
        </p:blipFill>
        <p:spPr>
          <a:xfrm>
            <a:off x="1818051" y="2572008"/>
            <a:ext cx="7376749" cy="4152385"/>
          </a:xfrm>
          <a:prstGeom prst="rect">
            <a:avLst/>
          </a:prstGeom>
        </p:spPr>
      </p:pic>
    </p:spTree>
    <p:extLst>
      <p:ext uri="{BB962C8B-B14F-4D97-AF65-F5344CB8AC3E}">
        <p14:creationId xmlns:p14="http://schemas.microsoft.com/office/powerpoint/2010/main" val="604375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45440" y="576777"/>
            <a:ext cx="11501120" cy="1016000"/>
          </a:xfrm>
        </p:spPr>
        <p:txBody>
          <a:bodyPr/>
          <a:lstStyle/>
          <a:p>
            <a:r>
              <a:rPr lang="en-US" sz="3600" dirty="0"/>
              <a:t>OMH and the New York State Prevention Agenda</a:t>
            </a:r>
          </a:p>
        </p:txBody>
      </p:sp>
      <p:sp>
        <p:nvSpPr>
          <p:cNvPr id="5" name="Rectangle 4">
            <a:extLst>
              <a:ext uri="{FF2B5EF4-FFF2-40B4-BE49-F238E27FC236}">
                <a16:creationId xmlns:a16="http://schemas.microsoft.com/office/drawing/2014/main" id="{550FE1E2-A873-4C6F-8B9E-833063CA6DA6}"/>
              </a:ext>
            </a:extLst>
          </p:cNvPr>
          <p:cNvSpPr/>
          <p:nvPr/>
        </p:nvSpPr>
        <p:spPr>
          <a:xfrm>
            <a:off x="197709" y="1321761"/>
            <a:ext cx="11648851" cy="5878532"/>
          </a:xfrm>
          <a:prstGeom prst="rect">
            <a:avLst/>
          </a:prstGeom>
        </p:spPr>
        <p:txBody>
          <a:bodyPr wrap="square">
            <a:spAutoFit/>
          </a:bodyPr>
          <a:lstStyle/>
          <a:p>
            <a:pPr fontAlgn="t"/>
            <a:r>
              <a:rPr lang="en-US" sz="2000" b="1" dirty="0">
                <a:latin typeface="Arial" panose="020B0604020202020204" pitchFamily="34" charset="0"/>
                <a:cs typeface="Arial" panose="020B0604020202020204" pitchFamily="34" charset="0"/>
              </a:rPr>
              <a:t>Promote Well-Being and Prevent Mental and Substance Use Disorders Action Plan</a:t>
            </a:r>
          </a:p>
          <a:p>
            <a:pPr marL="285750" indent="-285750" fontAlgn="t">
              <a:buFont typeface="Arial" panose="020B0604020202020204" pitchFamily="34" charset="0"/>
              <a:buChar char="•"/>
            </a:pPr>
            <a:r>
              <a:rPr lang="en-US" dirty="0">
                <a:latin typeface="Arial" panose="020B0604020202020204" pitchFamily="34" charset="0"/>
                <a:cs typeface="Arial" panose="020B0604020202020204" pitchFamily="34" charset="0"/>
              </a:rPr>
              <a:t>Goal 1.1 Strengthen opportunities to build well-being and resilience across the lifespan</a:t>
            </a:r>
          </a:p>
          <a:p>
            <a:pPr marL="285750" indent="-285750" fontAlgn="t">
              <a:buFont typeface="Arial" panose="020B0604020202020204" pitchFamily="34" charset="0"/>
              <a:buChar char="•"/>
            </a:pPr>
            <a:r>
              <a:rPr lang="en-US" dirty="0">
                <a:latin typeface="Arial" panose="020B0604020202020204" pitchFamily="34" charset="0"/>
                <a:cs typeface="Arial" panose="020B0604020202020204" pitchFamily="34" charset="0"/>
              </a:rPr>
              <a:t>Goal 1.2 Facilitate supportive environments that promote respect and dignity for people of all ages</a:t>
            </a:r>
          </a:p>
          <a:p>
            <a:pPr marL="285750" indent="-285750" fontAlgn="t">
              <a:buFont typeface="Arial" panose="020B0604020202020204" pitchFamily="34" charset="0"/>
              <a:buChar char="•"/>
            </a:pPr>
            <a:r>
              <a:rPr lang="en-US" dirty="0">
                <a:latin typeface="Arial" panose="020B0604020202020204" pitchFamily="34" charset="0"/>
                <a:cs typeface="Arial" panose="020B0604020202020204" pitchFamily="34" charset="0"/>
              </a:rPr>
              <a:t>Goal 2.3 Prevent and address adverse childhood experiences (ACES)</a:t>
            </a:r>
          </a:p>
          <a:p>
            <a:pPr marL="285750" indent="-285750" fontAlgn="t">
              <a:buFont typeface="Arial" panose="020B0604020202020204" pitchFamily="34" charset="0"/>
              <a:buChar char="•"/>
            </a:pPr>
            <a:r>
              <a:rPr lang="en-US" dirty="0">
                <a:latin typeface="Arial" panose="020B0604020202020204" pitchFamily="34" charset="0"/>
                <a:cs typeface="Arial" panose="020B0604020202020204" pitchFamily="34" charset="0"/>
              </a:rPr>
              <a:t>Goal 2.4 Reduce the prevalence of major depressive disorders</a:t>
            </a:r>
          </a:p>
          <a:p>
            <a:pPr marL="285750" indent="-285750" fontAlgn="t">
              <a:buFont typeface="Arial" panose="020B0604020202020204" pitchFamily="34" charset="0"/>
              <a:buChar char="•"/>
            </a:pPr>
            <a:r>
              <a:rPr lang="en-US" dirty="0">
                <a:latin typeface="Arial" panose="020B0604020202020204" pitchFamily="34" charset="0"/>
                <a:cs typeface="Arial" panose="020B0604020202020204" pitchFamily="34" charset="0"/>
              </a:rPr>
              <a:t>Goal 2.5 Prevent suicides</a:t>
            </a:r>
          </a:p>
          <a:p>
            <a:pPr marL="285750" indent="-285750" fontAlgn="t">
              <a:buFont typeface="Arial" panose="020B0604020202020204" pitchFamily="34" charset="0"/>
              <a:buChar char="•"/>
            </a:pPr>
            <a:r>
              <a:rPr lang="en-US" dirty="0">
                <a:latin typeface="Arial" panose="020B0604020202020204" pitchFamily="34" charset="0"/>
                <a:cs typeface="Arial" panose="020B0604020202020204" pitchFamily="34" charset="0"/>
              </a:rPr>
              <a:t>Goal 2.6 Reduce the mortality gap between those living with serious mental illness and the general population</a:t>
            </a:r>
          </a:p>
          <a:p>
            <a:endParaRPr lang="en-US" sz="2000" b="1" dirty="0">
              <a:latin typeface="Arial" panose="020B0604020202020204" pitchFamily="34" charset="0"/>
              <a:cs typeface="Arial" panose="020B0604020202020204" pitchFamily="34" charset="0"/>
            </a:endParaRPr>
          </a:p>
          <a:p>
            <a:pPr fontAlgn="t"/>
            <a:r>
              <a:rPr lang="en-US" sz="2000" b="1" dirty="0">
                <a:latin typeface="Arial" panose="020B0604020202020204" pitchFamily="34" charset="0"/>
                <a:cs typeface="Arial" panose="020B0604020202020204" pitchFamily="34" charset="0"/>
              </a:rPr>
              <a:t>Promote Healthy Women, Infants, and Children Action Plan</a:t>
            </a:r>
          </a:p>
          <a:p>
            <a:pPr marL="285750" indent="-285750" fontAlgn="t">
              <a:buFont typeface="Arial" panose="020B0604020202020204" pitchFamily="34" charset="0"/>
              <a:buChar char="•"/>
            </a:pPr>
            <a:r>
              <a:rPr lang="en-US" dirty="0">
                <a:latin typeface="Arial" panose="020B0604020202020204" pitchFamily="34" charset="0"/>
                <a:cs typeface="Arial" panose="020B0604020202020204" pitchFamily="34" charset="0"/>
              </a:rPr>
              <a:t>Goal 1.2 Reduce maternal mortality &amp; morbidity</a:t>
            </a:r>
          </a:p>
          <a:p>
            <a:pPr marL="285750" indent="-285750" fontAlgn="t">
              <a:buFont typeface="Arial" panose="020B0604020202020204" pitchFamily="34" charset="0"/>
              <a:buChar char="•"/>
            </a:pPr>
            <a:r>
              <a:rPr lang="en-US" dirty="0">
                <a:latin typeface="Arial" panose="020B0604020202020204" pitchFamily="34" charset="0"/>
                <a:cs typeface="Arial" panose="020B0604020202020204" pitchFamily="34" charset="0"/>
              </a:rPr>
              <a:t>Goal 3.1 Support and enhance children and adolescents' social-emotional development and relationships</a:t>
            </a:r>
          </a:p>
          <a:p>
            <a:pPr marL="285750" indent="-285750" fontAlgn="t">
              <a:buFont typeface="Arial" panose="020B0604020202020204" pitchFamily="34" charset="0"/>
              <a:buChar char="•"/>
            </a:pPr>
            <a:r>
              <a:rPr lang="en-US" dirty="0">
                <a:latin typeface="Arial" panose="020B0604020202020204" pitchFamily="34" charset="0"/>
                <a:cs typeface="Arial" panose="020B0604020202020204" pitchFamily="34" charset="0"/>
              </a:rPr>
              <a:t>Goal 3.2 Increase supports for children and youth with special health care needs</a:t>
            </a:r>
          </a:p>
          <a:p>
            <a:pPr marL="285750" indent="-285750" fontAlgn="t">
              <a:buFont typeface="Arial" panose="020B0604020202020204" pitchFamily="34" charset="0"/>
              <a:buChar char="•"/>
            </a:pPr>
            <a:r>
              <a:rPr lang="en-US" dirty="0">
                <a:latin typeface="Arial" panose="020B0604020202020204" pitchFamily="34" charset="0"/>
                <a:cs typeface="Arial" panose="020B0604020202020204" pitchFamily="34" charset="0"/>
              </a:rPr>
              <a:t>Goal 4.1 Reduce racial, ethnic, economic, and geographic disparities in maternal and child health outcomes, and promote health equity for maternal and child health populations</a:t>
            </a:r>
          </a:p>
          <a:p>
            <a:pPr fontAlgn="t"/>
            <a:endParaRPr lang="en-US" sz="2000" b="1" dirty="0">
              <a:latin typeface="Arial" panose="020B0604020202020204" pitchFamily="34" charset="0"/>
              <a:cs typeface="Arial" panose="020B0604020202020204" pitchFamily="34" charset="0"/>
            </a:endParaRPr>
          </a:p>
          <a:p>
            <a:pPr fontAlgn="t"/>
            <a:r>
              <a:rPr lang="en-US" sz="2000" b="1" dirty="0">
                <a:latin typeface="Arial" panose="020B0604020202020204" pitchFamily="34" charset="0"/>
                <a:cs typeface="Arial" panose="020B0604020202020204" pitchFamily="34" charset="0"/>
              </a:rPr>
              <a:t>Prevent Chronic Diseases Action Plan</a:t>
            </a:r>
          </a:p>
          <a:p>
            <a:pPr marL="285750" indent="-285750" fontAlgn="t">
              <a:buFont typeface="Arial" panose="020B0604020202020204" pitchFamily="34" charset="0"/>
              <a:buChar char="•"/>
            </a:pPr>
            <a:r>
              <a:rPr lang="en-US" dirty="0">
                <a:latin typeface="Arial" panose="020B0604020202020204" pitchFamily="34" charset="0"/>
                <a:cs typeface="Arial" panose="020B0604020202020204" pitchFamily="34" charset="0"/>
              </a:rPr>
              <a:t>Goal 3.2 Promote tobacco use cessation</a:t>
            </a:r>
          </a:p>
          <a:p>
            <a:pPr fontAlgn="t"/>
            <a:endParaRPr lang="en-US" sz="2000" b="1" dirty="0">
              <a:latin typeface="Arial" panose="020B0604020202020204" pitchFamily="34" charset="0"/>
              <a:cs typeface="Arial" panose="020B0604020202020204" pitchFamily="34" charset="0"/>
            </a:endParaRPr>
          </a:p>
          <a:p>
            <a:pPr fontAlgn="t"/>
            <a:endParaRPr lang="en-US" sz="2000" b="1" dirty="0">
              <a:latin typeface="Arial" panose="020B0604020202020204" pitchFamily="34" charset="0"/>
              <a:cs typeface="Arial" panose="020B0604020202020204" pitchFamily="34" charset="0"/>
            </a:endParaRPr>
          </a:p>
          <a:p>
            <a:pPr fontAlgn="t"/>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8074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F36AA-5B35-4E2C-A6A7-F8C47E421D91}"/>
              </a:ext>
            </a:extLst>
          </p:cNvPr>
          <p:cNvSpPr>
            <a:spLocks noGrp="1"/>
          </p:cNvSpPr>
          <p:nvPr>
            <p:ph type="body" sz="quarter" idx="11"/>
          </p:nvPr>
        </p:nvSpPr>
        <p:spPr>
          <a:xfrm>
            <a:off x="304800" y="2616200"/>
            <a:ext cx="10393680" cy="1016000"/>
          </a:xfrm>
        </p:spPr>
        <p:txBody>
          <a:bodyPr/>
          <a:lstStyle/>
          <a:p>
            <a:r>
              <a:rPr lang="en-US" dirty="0"/>
              <a:t>                        </a:t>
            </a:r>
            <a:r>
              <a:rPr lang="en-US" sz="7200" dirty="0">
                <a:solidFill>
                  <a:srgbClr val="7030A0"/>
                </a:solidFill>
              </a:rPr>
              <a:t>THANK  YOU !</a:t>
            </a:r>
            <a:endParaRPr lang="en-US" dirty="0">
              <a:solidFill>
                <a:srgbClr val="7030A0"/>
              </a:solidFill>
            </a:endParaRPr>
          </a:p>
        </p:txBody>
      </p:sp>
    </p:spTree>
    <p:extLst>
      <p:ext uri="{BB962C8B-B14F-4D97-AF65-F5344CB8AC3E}">
        <p14:creationId xmlns:p14="http://schemas.microsoft.com/office/powerpoint/2010/main" val="303660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83390" y="438857"/>
            <a:ext cx="11922885" cy="1016000"/>
          </a:xfrm>
        </p:spPr>
        <p:txBody>
          <a:bodyPr/>
          <a:lstStyle/>
          <a:p>
            <a:r>
              <a:rPr lang="en-US" dirty="0"/>
              <a:t>Primary, Secondary, and Tertiary Prevention</a:t>
            </a:r>
          </a:p>
        </p:txBody>
      </p:sp>
      <p:pic>
        <p:nvPicPr>
          <p:cNvPr id="2" name="Picture 1">
            <a:extLst>
              <a:ext uri="{FF2B5EF4-FFF2-40B4-BE49-F238E27FC236}">
                <a16:creationId xmlns:a16="http://schemas.microsoft.com/office/drawing/2014/main" id="{1E5291A4-A183-44AF-8B29-FEC217588CDB}"/>
              </a:ext>
            </a:extLst>
          </p:cNvPr>
          <p:cNvPicPr>
            <a:picLocks noChangeAspect="1"/>
          </p:cNvPicPr>
          <p:nvPr/>
        </p:nvPicPr>
        <p:blipFill>
          <a:blip r:embed="rId3"/>
          <a:stretch>
            <a:fillRect/>
          </a:stretch>
        </p:blipFill>
        <p:spPr>
          <a:xfrm>
            <a:off x="1604168" y="1246403"/>
            <a:ext cx="8472905" cy="4773070"/>
          </a:xfrm>
          <a:prstGeom prst="rect">
            <a:avLst/>
          </a:prstGeom>
        </p:spPr>
      </p:pic>
    </p:spTree>
    <p:extLst>
      <p:ext uri="{BB962C8B-B14F-4D97-AF65-F5344CB8AC3E}">
        <p14:creationId xmlns:p14="http://schemas.microsoft.com/office/powerpoint/2010/main" val="400942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210" y="457907"/>
            <a:ext cx="4523511" cy="1016000"/>
          </a:xfrm>
        </p:spPr>
        <p:txBody>
          <a:bodyPr/>
          <a:lstStyle/>
          <a:p>
            <a:pPr algn="r"/>
            <a:r>
              <a:rPr lang="en-US" dirty="0"/>
              <a:t>IOM Framework</a:t>
            </a:r>
          </a:p>
        </p:txBody>
      </p:sp>
      <p:pic>
        <p:nvPicPr>
          <p:cNvPr id="25" name="Picture 24">
            <a:extLst>
              <a:ext uri="{FF2B5EF4-FFF2-40B4-BE49-F238E27FC236}">
                <a16:creationId xmlns:a16="http://schemas.microsoft.com/office/drawing/2014/main" id="{7C7615D4-903E-4C64-BB1E-86E458828B70}"/>
              </a:ext>
            </a:extLst>
          </p:cNvPr>
          <p:cNvPicPr>
            <a:picLocks noChangeAspect="1"/>
          </p:cNvPicPr>
          <p:nvPr/>
        </p:nvPicPr>
        <p:blipFill>
          <a:blip r:embed="rId3"/>
          <a:stretch>
            <a:fillRect/>
          </a:stretch>
        </p:blipFill>
        <p:spPr>
          <a:xfrm>
            <a:off x="125363" y="965908"/>
            <a:ext cx="9353917" cy="5242232"/>
          </a:xfrm>
          <a:prstGeom prst="rect">
            <a:avLst/>
          </a:prstGeom>
        </p:spPr>
      </p:pic>
    </p:spTree>
    <p:extLst>
      <p:ext uri="{BB962C8B-B14F-4D97-AF65-F5344CB8AC3E}">
        <p14:creationId xmlns:p14="http://schemas.microsoft.com/office/powerpoint/2010/main" val="3422602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D840C5D-0224-4D79-AD32-3058C6D78281}"/>
              </a:ext>
            </a:extLst>
          </p:cNvPr>
          <p:cNvPicPr>
            <a:picLocks noChangeAspect="1" noChangeArrowheads="1"/>
          </p:cNvPicPr>
          <p:nvPr/>
        </p:nvPicPr>
        <p:blipFill>
          <a:blip r:embed="rId3" cstate="print"/>
          <a:srcRect/>
          <a:stretch>
            <a:fillRect/>
          </a:stretch>
        </p:blipFill>
        <p:spPr bwMode="auto">
          <a:xfrm>
            <a:off x="998090" y="1324558"/>
            <a:ext cx="2909455" cy="289404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2B06F595-8A39-450B-973E-6B469A00890A}"/>
              </a:ext>
            </a:extLst>
          </p:cNvPr>
          <p:cNvPicPr>
            <a:picLocks noChangeAspect="1" noChangeArrowheads="1"/>
          </p:cNvPicPr>
          <p:nvPr/>
        </p:nvPicPr>
        <p:blipFill>
          <a:blip r:embed="rId4" cstate="print"/>
          <a:srcRect/>
          <a:stretch>
            <a:fillRect/>
          </a:stretch>
        </p:blipFill>
        <p:spPr bwMode="auto">
          <a:xfrm>
            <a:off x="8077202" y="1324558"/>
            <a:ext cx="3200400" cy="3038861"/>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105626BA-D90F-4213-A5EC-29259EEF18A8}"/>
              </a:ext>
            </a:extLst>
          </p:cNvPr>
          <p:cNvSpPr txBox="1"/>
          <p:nvPr/>
        </p:nvSpPr>
        <p:spPr>
          <a:xfrm>
            <a:off x="4114800" y="1729946"/>
            <a:ext cx="3657600"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6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Normative Community Settings</a:t>
            </a:r>
          </a:p>
        </p:txBody>
      </p:sp>
      <p:sp>
        <p:nvSpPr>
          <p:cNvPr id="7" name="TextBox 6">
            <a:extLst>
              <a:ext uri="{FF2B5EF4-FFF2-40B4-BE49-F238E27FC236}">
                <a16:creationId xmlns:a16="http://schemas.microsoft.com/office/drawing/2014/main" id="{7DF74384-B4A6-4C09-9066-0B9F6A5E7BB4}"/>
              </a:ext>
            </a:extLst>
          </p:cNvPr>
          <p:cNvSpPr txBox="1"/>
          <p:nvPr/>
        </p:nvSpPr>
        <p:spPr>
          <a:xfrm>
            <a:off x="457200" y="4356249"/>
            <a:ext cx="3657600" cy="646331"/>
          </a:xfrm>
          <a:prstGeom prst="rect">
            <a:avLst/>
          </a:prstGeom>
          <a:noFill/>
        </p:spPr>
        <p:txBody>
          <a:bodyPr wrap="square" rtlCol="0">
            <a:spAutoFit/>
          </a:bodyPr>
          <a:lstStyle/>
          <a:p>
            <a:pPr algn="ctr"/>
            <a:r>
              <a:rPr lang="en-US" sz="3600" b="1" dirty="0">
                <a:solidFill>
                  <a:srgbClr val="7030A0"/>
                </a:solidFill>
                <a:latin typeface="Arial" panose="020B0604020202020204" pitchFamily="34" charset="0"/>
                <a:cs typeface="Arial" panose="020B0604020202020204" pitchFamily="34" charset="0"/>
              </a:rPr>
              <a:t>Schools</a:t>
            </a:r>
          </a:p>
        </p:txBody>
      </p:sp>
      <p:sp>
        <p:nvSpPr>
          <p:cNvPr id="8" name="TextBox 7">
            <a:extLst>
              <a:ext uri="{FF2B5EF4-FFF2-40B4-BE49-F238E27FC236}">
                <a16:creationId xmlns:a16="http://schemas.microsoft.com/office/drawing/2014/main" id="{42BEBF25-00C4-4226-B550-28CB60EED55E}"/>
              </a:ext>
            </a:extLst>
          </p:cNvPr>
          <p:cNvSpPr txBox="1"/>
          <p:nvPr/>
        </p:nvSpPr>
        <p:spPr>
          <a:xfrm>
            <a:off x="7848602" y="4382446"/>
            <a:ext cx="3657600" cy="646331"/>
          </a:xfrm>
          <a:prstGeom prst="rect">
            <a:avLst/>
          </a:prstGeom>
          <a:noFill/>
        </p:spPr>
        <p:txBody>
          <a:bodyPr wrap="square" rtlCol="0">
            <a:spAutoFit/>
          </a:bodyPr>
          <a:lstStyle/>
          <a:p>
            <a:pPr algn="ctr"/>
            <a:r>
              <a:rPr lang="en-US" sz="3600" b="1" dirty="0">
                <a:solidFill>
                  <a:srgbClr val="7030A0"/>
                </a:solidFill>
                <a:latin typeface="Arial" panose="020B0604020202020204" pitchFamily="34" charset="0"/>
                <a:cs typeface="Arial" panose="020B0604020202020204" pitchFamily="34" charset="0"/>
              </a:rPr>
              <a:t>Primary Care</a:t>
            </a:r>
          </a:p>
        </p:txBody>
      </p:sp>
      <p:cxnSp>
        <p:nvCxnSpPr>
          <p:cNvPr id="9" name="Straight Arrow Connector 8">
            <a:extLst>
              <a:ext uri="{FF2B5EF4-FFF2-40B4-BE49-F238E27FC236}">
                <a16:creationId xmlns:a16="http://schemas.microsoft.com/office/drawing/2014/main" id="{A24F90C8-97FD-45CB-8663-E9C67CFD8C11}"/>
              </a:ext>
            </a:extLst>
          </p:cNvPr>
          <p:cNvCxnSpPr>
            <a:cxnSpLocks/>
          </p:cNvCxnSpPr>
          <p:nvPr/>
        </p:nvCxnSpPr>
        <p:spPr>
          <a:xfrm flipV="1">
            <a:off x="4238367" y="4679414"/>
            <a:ext cx="3410465" cy="1"/>
          </a:xfrm>
          <a:prstGeom prst="straightConnector1">
            <a:avLst/>
          </a:prstGeom>
          <a:ln w="2540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06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25120" y="457907"/>
            <a:ext cx="11501120" cy="1016000"/>
          </a:xfrm>
        </p:spPr>
        <p:txBody>
          <a:bodyPr/>
          <a:lstStyle/>
          <a:p>
            <a:r>
              <a:rPr lang="en-US" dirty="0"/>
              <a:t>Primary Prevention in Primary Care</a:t>
            </a:r>
          </a:p>
        </p:txBody>
      </p:sp>
      <p:pic>
        <p:nvPicPr>
          <p:cNvPr id="2" name="Picture 1">
            <a:extLst>
              <a:ext uri="{FF2B5EF4-FFF2-40B4-BE49-F238E27FC236}">
                <a16:creationId xmlns:a16="http://schemas.microsoft.com/office/drawing/2014/main" id="{A87647D1-C8D3-4495-A76A-098C51744BAD}"/>
              </a:ext>
            </a:extLst>
          </p:cNvPr>
          <p:cNvPicPr>
            <a:picLocks noChangeAspect="1"/>
          </p:cNvPicPr>
          <p:nvPr/>
        </p:nvPicPr>
        <p:blipFill>
          <a:blip r:embed="rId3"/>
          <a:stretch>
            <a:fillRect/>
          </a:stretch>
        </p:blipFill>
        <p:spPr>
          <a:xfrm>
            <a:off x="8206028" y="1274369"/>
            <a:ext cx="5627096" cy="3414056"/>
          </a:xfrm>
          <a:prstGeom prst="rect">
            <a:avLst/>
          </a:prstGeom>
        </p:spPr>
      </p:pic>
      <p:sp>
        <p:nvSpPr>
          <p:cNvPr id="5" name="Rectangle 4">
            <a:extLst>
              <a:ext uri="{FF2B5EF4-FFF2-40B4-BE49-F238E27FC236}">
                <a16:creationId xmlns:a16="http://schemas.microsoft.com/office/drawing/2014/main" id="{550FE1E2-A873-4C6F-8B9E-833063CA6DA6}"/>
              </a:ext>
            </a:extLst>
          </p:cNvPr>
          <p:cNvSpPr/>
          <p:nvPr/>
        </p:nvSpPr>
        <p:spPr>
          <a:xfrm>
            <a:off x="45519" y="1210550"/>
            <a:ext cx="7880908" cy="7048083"/>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7030A0"/>
                </a:solidFill>
                <a:latin typeface="Arial" panose="020B0604020202020204" pitchFamily="34" charset="0"/>
                <a:cs typeface="Arial" panose="020B0604020202020204" pitchFamily="34" charset="0"/>
              </a:rPr>
              <a:t>OMH </a:t>
            </a:r>
            <a:r>
              <a:rPr lang="en-US" sz="2400" b="1" dirty="0" err="1">
                <a:solidFill>
                  <a:srgbClr val="7030A0"/>
                </a:solidFill>
                <a:latin typeface="Arial" panose="020B0604020202020204" pitchFamily="34" charset="0"/>
                <a:cs typeface="Arial" panose="020B0604020202020204" pitchFamily="34" charset="0"/>
              </a:rPr>
              <a:t>HealthySteps</a:t>
            </a:r>
            <a:r>
              <a:rPr lang="en-US" sz="2400" b="1" dirty="0">
                <a:solidFill>
                  <a:srgbClr val="7030A0"/>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an evidence-based, team-based pediatric primary care program that promotes the health, well-being and school readiness of babies and youth. </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There are currently </a:t>
            </a:r>
            <a:r>
              <a:rPr lang="en-US" b="1" dirty="0">
                <a:solidFill>
                  <a:srgbClr val="7030A0"/>
                </a:solidFill>
                <a:latin typeface="Arial" panose="020B0604020202020204" pitchFamily="34" charset="0"/>
                <a:ea typeface="Times New Roman" panose="02020603050405020304" pitchFamily="18" charset="0"/>
                <a:cs typeface="Arial" panose="020B0604020202020204" pitchFamily="34" charset="0"/>
              </a:rPr>
              <a:t>14 OMH funded sites </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that are distributed across the state and represent diverse populations in high need communities where children are disproportionately at risk for social and emotional concerns.</a:t>
            </a:r>
          </a:p>
          <a:p>
            <a:endPar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2400" b="1" dirty="0">
                <a:solidFill>
                  <a:srgbClr val="7030A0"/>
                </a:solidFill>
                <a:latin typeface="Arial" panose="020B0604020202020204" pitchFamily="34" charset="0"/>
                <a:cs typeface="Arial" panose="020B0604020202020204" pitchFamily="34" charset="0"/>
              </a:rPr>
              <a:t>Project TEACH- </a:t>
            </a:r>
            <a:r>
              <a:rPr lang="en-US" dirty="0">
                <a:latin typeface="Arial" panose="020B0604020202020204" pitchFamily="34" charset="0"/>
                <a:cs typeface="Arial" panose="020B0604020202020204" pitchFamily="34" charset="0"/>
              </a:rPr>
              <a:t>Project TEACH provides consultation, education, training, and referrals and linkages to other key services for pediatricians, family physicians, psychiatrists, and nurse practitioners. Recently expanded, Project TEACH is set to enroll an </a:t>
            </a:r>
            <a:r>
              <a:rPr lang="en-US" b="1" dirty="0">
                <a:solidFill>
                  <a:srgbClr val="7030A0"/>
                </a:solidFill>
                <a:latin typeface="Arial" panose="020B0604020202020204" pitchFamily="34" charset="0"/>
                <a:cs typeface="Arial" panose="020B0604020202020204" pitchFamily="34" charset="0"/>
              </a:rPr>
              <a:t>additional 3,800 providers</a:t>
            </a:r>
            <a:r>
              <a:rPr lang="en-US" dirty="0">
                <a:latin typeface="Arial" panose="020B0604020202020204" pitchFamily="34" charset="0"/>
                <a:cs typeface="Arial" panose="020B0604020202020204" pitchFamily="34" charset="0"/>
              </a:rPr>
              <a:t>, and provide </a:t>
            </a:r>
            <a:r>
              <a:rPr lang="en-US" b="1" dirty="0">
                <a:solidFill>
                  <a:srgbClr val="7030A0"/>
                </a:solidFill>
                <a:latin typeface="Arial" panose="020B0604020202020204" pitchFamily="34" charset="0"/>
                <a:cs typeface="Arial" panose="020B0604020202020204" pitchFamily="34" charset="0"/>
              </a:rPr>
              <a:t>an additional 24,500 </a:t>
            </a:r>
            <a:r>
              <a:rPr lang="en-US" dirty="0">
                <a:latin typeface="Arial" panose="020B0604020202020204" pitchFamily="34" charset="0"/>
                <a:cs typeface="Arial" panose="020B0604020202020204" pitchFamily="34" charset="0"/>
              </a:rPr>
              <a:t>New York children with behavioral health consultations. Maternal depression initiative.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solidFill>
                  <a:srgbClr val="7030A0"/>
                </a:solidFill>
                <a:latin typeface="Arial" panose="020B0604020202020204" pitchFamily="34" charset="0"/>
                <a:cs typeface="Arial" panose="020B0604020202020204" pitchFamily="34" charset="0"/>
              </a:rPr>
              <a:t>Collaborative Care Model/Collaborative Care Medicaid Program- </a:t>
            </a:r>
            <a:r>
              <a:rPr lang="en-US" dirty="0">
                <a:solidFill>
                  <a:schemeClr val="tx1"/>
                </a:solidFill>
                <a:latin typeface="Arial" panose="020B0604020202020204" pitchFamily="34" charset="0"/>
                <a:cs typeface="Arial" panose="020B0604020202020204" pitchFamily="34" charset="0"/>
              </a:rPr>
              <a:t>Builds capacity to treat behavioral health issues in Primary Care practices. </a:t>
            </a:r>
            <a:r>
              <a:rPr lang="en-US" dirty="0">
                <a:latin typeface="Arial" panose="020B0604020202020204" pitchFamily="34" charset="0"/>
                <a:cs typeface="Arial" panose="020B0604020202020204" pitchFamily="34" charset="0"/>
              </a:rPr>
              <a:t>OMH launched the Medicaid program in 2015, </a:t>
            </a:r>
            <a:r>
              <a:rPr lang="en-US" b="1" dirty="0">
                <a:solidFill>
                  <a:srgbClr val="7030A0"/>
                </a:solidFill>
                <a:latin typeface="Arial" panose="020B0604020202020204" pitchFamily="34" charset="0"/>
                <a:cs typeface="Arial" panose="020B0604020202020204" pitchFamily="34" charset="0"/>
              </a:rPr>
              <a:t>~350 sites </a:t>
            </a:r>
            <a:r>
              <a:rPr lang="en-US" dirty="0">
                <a:latin typeface="Arial" panose="020B0604020202020204" pitchFamily="34" charset="0"/>
                <a:cs typeface="Arial" panose="020B0604020202020204" pitchFamily="34" charset="0"/>
              </a:rPr>
              <a:t>currently participating, provide care for </a:t>
            </a:r>
            <a:r>
              <a:rPr lang="en-US" b="1" dirty="0">
                <a:solidFill>
                  <a:srgbClr val="7030A0"/>
                </a:solidFill>
                <a:latin typeface="Arial" panose="020B0604020202020204" pitchFamily="34" charset="0"/>
                <a:cs typeface="Arial" panose="020B0604020202020204" pitchFamily="34" charset="0"/>
              </a:rPr>
              <a:t>over 10,000 patients </a:t>
            </a:r>
            <a:r>
              <a:rPr lang="en-US" dirty="0">
                <a:latin typeface="Arial" panose="020B0604020202020204" pitchFamily="34" charset="0"/>
                <a:cs typeface="Arial" panose="020B0604020202020204" pitchFamily="34" charset="0"/>
              </a:rPr>
              <a:t>each year.</a:t>
            </a:r>
          </a:p>
          <a:p>
            <a:pPr marL="2857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925701E3-5816-4478-9534-81F427D2EC85}"/>
              </a:ext>
            </a:extLst>
          </p:cNvPr>
          <p:cNvPicPr>
            <a:picLocks noChangeAspect="1"/>
          </p:cNvPicPr>
          <p:nvPr/>
        </p:nvPicPr>
        <p:blipFill>
          <a:blip r:embed="rId4"/>
          <a:stretch>
            <a:fillRect/>
          </a:stretch>
        </p:blipFill>
        <p:spPr>
          <a:xfrm>
            <a:off x="7784242" y="4787294"/>
            <a:ext cx="4041998" cy="658425"/>
          </a:xfrm>
          <a:prstGeom prst="rect">
            <a:avLst/>
          </a:prstGeom>
        </p:spPr>
      </p:pic>
      <p:pic>
        <p:nvPicPr>
          <p:cNvPr id="13" name="Picture 12">
            <a:extLst>
              <a:ext uri="{FF2B5EF4-FFF2-40B4-BE49-F238E27FC236}">
                <a16:creationId xmlns:a16="http://schemas.microsoft.com/office/drawing/2014/main" id="{42E789F4-EEF3-48CB-8ABF-3B1A830247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6028" y="1210550"/>
            <a:ext cx="1394841" cy="840792"/>
          </a:xfrm>
          <a:prstGeom prst="rect">
            <a:avLst/>
          </a:prstGeom>
        </p:spPr>
      </p:pic>
    </p:spTree>
    <p:extLst>
      <p:ext uri="{BB962C8B-B14F-4D97-AF65-F5344CB8AC3E}">
        <p14:creationId xmlns:p14="http://schemas.microsoft.com/office/powerpoint/2010/main" val="120109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25120" y="457907"/>
            <a:ext cx="11501120" cy="1016000"/>
          </a:xfrm>
        </p:spPr>
        <p:txBody>
          <a:bodyPr/>
          <a:lstStyle/>
          <a:p>
            <a:r>
              <a:rPr lang="en-US" sz="4000" dirty="0"/>
              <a:t>Primary and Secondary Prevention in Schools </a:t>
            </a:r>
          </a:p>
        </p:txBody>
      </p:sp>
      <p:sp>
        <p:nvSpPr>
          <p:cNvPr id="5" name="Rectangle 4">
            <a:extLst>
              <a:ext uri="{FF2B5EF4-FFF2-40B4-BE49-F238E27FC236}">
                <a16:creationId xmlns:a16="http://schemas.microsoft.com/office/drawing/2014/main" id="{550FE1E2-A873-4C6F-8B9E-833063CA6DA6}"/>
              </a:ext>
            </a:extLst>
          </p:cNvPr>
          <p:cNvSpPr/>
          <p:nvPr/>
        </p:nvSpPr>
        <p:spPr>
          <a:xfrm>
            <a:off x="216113" y="1087212"/>
            <a:ext cx="6710882" cy="8371523"/>
          </a:xfrm>
          <a:prstGeom prst="rect">
            <a:avLst/>
          </a:prstGeom>
        </p:spPr>
        <p:txBody>
          <a:bodyPr wrap="square">
            <a:spAutoFit/>
          </a:bodyPr>
          <a:lstStyle/>
          <a:p>
            <a:pPr marL="285750" indent="-285750">
              <a:buFont typeface="Arial" panose="020B0604020202020204" pitchFamily="34" charset="0"/>
              <a:buChar char="•"/>
            </a:pPr>
            <a:r>
              <a:rPr lang="en-US" sz="2000" b="1" dirty="0">
                <a:solidFill>
                  <a:srgbClr val="7030A0"/>
                </a:solidFill>
                <a:latin typeface="Arial" panose="020B0604020202020204" pitchFamily="34" charset="0"/>
                <a:cs typeface="Arial" panose="020B0604020202020204" pitchFamily="34" charset="0"/>
              </a:rPr>
              <a:t>Mental Health Education- </a:t>
            </a:r>
            <a:r>
              <a:rPr lang="en-US" sz="20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As of 2018-2019-schools across the state are required to teach about mental health as part of a broader health/emotional social wellness curriculum.</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err="1">
                <a:solidFill>
                  <a:srgbClr val="7030A0"/>
                </a:solidFill>
                <a:latin typeface="Arial" panose="020B0604020202020204" pitchFamily="34" charset="0"/>
                <a:cs typeface="Arial" panose="020B0604020202020204" pitchFamily="34" charset="0"/>
              </a:rPr>
              <a:t>ParentCorps</a:t>
            </a:r>
            <a:r>
              <a:rPr lang="en-US" b="1" dirty="0">
                <a:solidFill>
                  <a:srgbClr val="7030A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ParentCorps</a:t>
            </a:r>
            <a:r>
              <a:rPr lang="en-US" sz="1600" dirty="0">
                <a:latin typeface="Arial" panose="020B0604020202020204" pitchFamily="34" charset="0"/>
                <a:cs typeface="Arial" panose="020B0604020202020204" pitchFamily="34" charset="0"/>
              </a:rPr>
              <a:t> is a universal prevention intervention for all children in Pre-K attending the selected school, with no admission criteria.  All families of students can participate in the program.</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rgbClr val="7030A0"/>
                </a:solidFill>
                <a:latin typeface="Arial" panose="020B0604020202020204" pitchFamily="34" charset="0"/>
                <a:cs typeface="Arial" panose="020B0604020202020204" pitchFamily="34" charset="0"/>
              </a:rPr>
              <a:t>School Based Satellite Clinics- </a:t>
            </a:r>
            <a:r>
              <a:rPr lang="en-US" sz="1600" dirty="0">
                <a:latin typeface="Arial" panose="020B0604020202020204" pitchFamily="34" charset="0"/>
                <a:cs typeface="Arial" panose="020B0604020202020204" pitchFamily="34" charset="0"/>
              </a:rPr>
              <a:t>910 school-based clinic satellites across NYS. Increased from less than 300 4 years ago. </a:t>
            </a:r>
          </a:p>
          <a:p>
            <a:pPr marL="285750" indent="-285750">
              <a:buFont typeface="Arial" panose="020B0604020202020204" pitchFamily="34" charset="0"/>
              <a:buChar char="•"/>
            </a:pPr>
            <a:endParaRPr lang="en-US" sz="1600" b="1" dirty="0">
              <a:solidFill>
                <a:srgbClr val="7030A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rgbClr val="7030A0"/>
                </a:solidFill>
                <a:latin typeface="Arial" panose="020B0604020202020204" pitchFamily="34" charset="0"/>
                <a:cs typeface="Arial" panose="020B0604020202020204" pitchFamily="34" charset="0"/>
              </a:rPr>
              <a:t>Promise Zones- </a:t>
            </a:r>
            <a:r>
              <a:rPr lang="en-US" dirty="0">
                <a:latin typeface="Arial" panose="020B0604020202020204" pitchFamily="34" charset="0"/>
                <a:cs typeface="Arial" panose="020B0604020202020204" pitchFamily="34" charset="0"/>
              </a:rPr>
              <a:t>A </a:t>
            </a:r>
            <a:r>
              <a:rPr lang="en-US" sz="1600" dirty="0">
                <a:latin typeface="Arial" panose="020B0604020202020204" pitchFamily="34" charset="0"/>
                <a:cs typeface="Arial" panose="020B0604020202020204" pitchFamily="34" charset="0"/>
              </a:rPr>
              <a:t>strategy that utilizes a partnership framework to improve student engagement, academic achievement, dropout prevention, social and emotional competence, establishing positive school culture and school safety in 5 regions/districts.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rgbClr val="7030A0"/>
                </a:solidFill>
                <a:latin typeface="Arial" panose="020B0604020202020204" pitchFamily="34" charset="0"/>
                <a:cs typeface="Arial" panose="020B0604020202020204" pitchFamily="34" charset="0"/>
              </a:rPr>
              <a:t>Suicide Prevention Trainings-</a:t>
            </a:r>
            <a:r>
              <a:rPr lang="en-US" b="1" dirty="0">
                <a:solidFill>
                  <a:srgbClr val="7030A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trainings and technical assistance to NY schools from basic to in-depth: Suicide Safety Training (SST), Helping Students At-Risk (HSAR), Creating Suicide Safety in Schools, Lifelines Postvention, Sources of Strength. </a:t>
            </a:r>
            <a:r>
              <a:rPr lang="en-US" sz="1600" b="1" dirty="0">
                <a:solidFill>
                  <a:srgbClr val="7030A0"/>
                </a:solidFill>
                <a:latin typeface="Arial" panose="020B0604020202020204" pitchFamily="34" charset="0"/>
                <a:cs typeface="Arial" panose="020B0604020202020204" pitchFamily="34" charset="0"/>
              </a:rPr>
              <a:t>Nearly 13,000 school personnel trained last year!  </a:t>
            </a:r>
          </a:p>
          <a:p>
            <a:pPr marL="285750" indent="-285750">
              <a:buFont typeface="Arial" panose="020B0604020202020204" pitchFamily="34" charset="0"/>
              <a:buChar char="•"/>
            </a:pPr>
            <a:endParaRPr lang="en-US" sz="1600" b="1" dirty="0">
              <a:solidFill>
                <a:srgbClr val="7030A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a:extLst>
              <a:ext uri="{FF2B5EF4-FFF2-40B4-BE49-F238E27FC236}">
                <a16:creationId xmlns:a16="http://schemas.microsoft.com/office/drawing/2014/main" id="{F3FC1517-C58C-4555-85D4-D50C1AA1CE72}"/>
              </a:ext>
            </a:extLst>
          </p:cNvPr>
          <p:cNvPicPr>
            <a:picLocks noChangeAspect="1"/>
          </p:cNvPicPr>
          <p:nvPr/>
        </p:nvPicPr>
        <p:blipFill>
          <a:blip r:embed="rId3"/>
          <a:stretch>
            <a:fillRect/>
          </a:stretch>
        </p:blipFill>
        <p:spPr>
          <a:xfrm>
            <a:off x="6926995" y="1843602"/>
            <a:ext cx="5393606" cy="3170795"/>
          </a:xfrm>
          <a:prstGeom prst="rect">
            <a:avLst/>
          </a:prstGeom>
        </p:spPr>
      </p:pic>
    </p:spTree>
    <p:extLst>
      <p:ext uri="{BB962C8B-B14F-4D97-AF65-F5344CB8AC3E}">
        <p14:creationId xmlns:p14="http://schemas.microsoft.com/office/powerpoint/2010/main" val="362967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63" y="457516"/>
            <a:ext cx="11410193" cy="1149621"/>
          </a:xfrm>
        </p:spPr>
        <p:txBody>
          <a:bodyPr/>
          <a:lstStyle/>
          <a:p>
            <a:pPr algn="l"/>
            <a:r>
              <a:rPr lang="en-US" sz="3200" b="1" dirty="0">
                <a:solidFill>
                  <a:srgbClr val="553278"/>
                </a:solidFill>
                <a:latin typeface="Arial" panose="020B0604020202020204" pitchFamily="34" charset="0"/>
                <a:cs typeface="Arial" panose="020B0604020202020204" pitchFamily="34" charset="0"/>
              </a:rPr>
              <a:t>NYS Suicide Prevention: 3 Core Strategic Domains </a:t>
            </a:r>
          </a:p>
        </p:txBody>
      </p:sp>
      <p:sp>
        <p:nvSpPr>
          <p:cNvPr id="3" name="Content Placeholder 2"/>
          <p:cNvSpPr>
            <a:spLocks noGrp="1"/>
          </p:cNvSpPr>
          <p:nvPr>
            <p:ph idx="1"/>
          </p:nvPr>
        </p:nvSpPr>
        <p:spPr>
          <a:xfrm>
            <a:off x="3719384" y="1260389"/>
            <a:ext cx="8154753" cy="4429607"/>
          </a:xfrm>
        </p:spPr>
        <p:txBody>
          <a:bodyPr/>
          <a:lstStyle/>
          <a:p>
            <a:pPr marL="514350" indent="-514350">
              <a:buFont typeface="+mj-lt"/>
              <a:buAutoNum type="arabicPeriod"/>
            </a:pPr>
            <a:r>
              <a:rPr lang="en-US" sz="2000" b="1" dirty="0">
                <a:solidFill>
                  <a:srgbClr val="7030A0"/>
                </a:solidFill>
              </a:rPr>
              <a:t>Integrating a</a:t>
            </a:r>
            <a:r>
              <a:rPr lang="en-US" sz="2000" dirty="0">
                <a:solidFill>
                  <a:srgbClr val="7030A0"/>
                </a:solidFill>
              </a:rPr>
              <a:t> </a:t>
            </a:r>
            <a:r>
              <a:rPr lang="en-US" sz="2000" b="1" dirty="0">
                <a:solidFill>
                  <a:srgbClr val="7030A0"/>
                </a:solidFill>
              </a:rPr>
              <a:t>systemic approach to suicide prevention into health and behavioral health care systems</a:t>
            </a:r>
          </a:p>
          <a:p>
            <a:pPr lvl="1">
              <a:buFont typeface="Wingdings" panose="05000000000000000000" pitchFamily="2" charset="2"/>
              <a:buChar char="§"/>
            </a:pPr>
            <a:r>
              <a:rPr lang="en-US" sz="2000" dirty="0"/>
              <a:t>Advancing Zero Suicide implementation – statewide clinic and emergency department collaboratives</a:t>
            </a:r>
          </a:p>
          <a:p>
            <a:pPr marL="0" indent="0">
              <a:buNone/>
            </a:pPr>
            <a:r>
              <a:rPr lang="en-US" sz="2000" b="1" dirty="0">
                <a:solidFill>
                  <a:srgbClr val="7030A0"/>
                </a:solidFill>
              </a:rPr>
              <a:t>2.  Community interventions:</a:t>
            </a:r>
          </a:p>
          <a:p>
            <a:pPr lvl="1">
              <a:buFont typeface="Wingdings" panose="05000000000000000000" pitchFamily="2" charset="2"/>
              <a:buChar char="§"/>
            </a:pPr>
            <a:r>
              <a:rPr lang="en-US" sz="2000" dirty="0"/>
              <a:t>Schools                                                              </a:t>
            </a:r>
          </a:p>
          <a:p>
            <a:pPr lvl="1">
              <a:buFont typeface="Wingdings" panose="05000000000000000000" pitchFamily="2" charset="2"/>
              <a:buChar char="§"/>
            </a:pPr>
            <a:r>
              <a:rPr lang="en-US" sz="2000" dirty="0"/>
              <a:t>Community Coalitions</a:t>
            </a:r>
          </a:p>
          <a:p>
            <a:pPr lvl="1">
              <a:buFont typeface="Wingdings" panose="05000000000000000000" pitchFamily="2" charset="2"/>
              <a:buChar char="§"/>
            </a:pPr>
            <a:r>
              <a:rPr lang="en-US" sz="2000" dirty="0"/>
              <a:t>Gatekeeper Training</a:t>
            </a:r>
          </a:p>
          <a:p>
            <a:pPr lvl="1">
              <a:buFont typeface="Wingdings" panose="05000000000000000000" pitchFamily="2" charset="2"/>
              <a:buChar char="§"/>
            </a:pPr>
            <a:r>
              <a:rPr lang="en-US" sz="2000" dirty="0"/>
              <a:t>Specialized Interventions for High Risk Groups</a:t>
            </a:r>
          </a:p>
          <a:p>
            <a:pPr lvl="2">
              <a:buFont typeface="Wingdings" panose="05000000000000000000" pitchFamily="2" charset="2"/>
              <a:buChar char="§"/>
            </a:pPr>
            <a:r>
              <a:rPr lang="en-US" sz="2000" dirty="0"/>
              <a:t>Black youth, Latina adolescents, LGBTQ community, rural residents, veterans and first responders.</a:t>
            </a:r>
          </a:p>
          <a:p>
            <a:pPr marL="0" indent="0">
              <a:buNone/>
            </a:pPr>
            <a:r>
              <a:rPr lang="en-US" sz="2000" b="1" dirty="0">
                <a:solidFill>
                  <a:srgbClr val="7030A0"/>
                </a:solidFill>
              </a:rPr>
              <a:t>3.  Making use of existing and new surveillance data</a:t>
            </a:r>
          </a:p>
          <a:p>
            <a:pPr marL="0" indent="0">
              <a:buNone/>
            </a:pPr>
            <a:endParaRPr lang="en-US" sz="2000"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63" y="1134375"/>
            <a:ext cx="3352800" cy="4981904"/>
          </a:xfrm>
          <a:prstGeom prst="rect">
            <a:avLst/>
          </a:prstGeom>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911848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iagram&#10;&#10;Description automatically generated">
            <a:extLst>
              <a:ext uri="{FF2B5EF4-FFF2-40B4-BE49-F238E27FC236}">
                <a16:creationId xmlns:a16="http://schemas.microsoft.com/office/drawing/2014/main" id="{CF5D559E-F23A-4C87-923A-D1D5E7297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472" y="2195525"/>
            <a:ext cx="3142503" cy="3263993"/>
          </a:xfrm>
          <a:prstGeom prst="rect">
            <a:avLst/>
          </a:prstGeom>
          <a:effectLst>
            <a:outerShdw blurRad="63500" sx="102000" sy="102000" algn="ctr" rotWithShape="0">
              <a:prstClr val="black">
                <a:alpha val="40000"/>
              </a:prstClr>
            </a:outerShdw>
          </a:effectLst>
        </p:spPr>
      </p:pic>
      <p:sp>
        <p:nvSpPr>
          <p:cNvPr id="3" name="Text Placeholder 2"/>
          <p:cNvSpPr>
            <a:spLocks noGrp="1"/>
          </p:cNvSpPr>
          <p:nvPr>
            <p:ph type="body" sz="quarter" idx="12"/>
          </p:nvPr>
        </p:nvSpPr>
        <p:spPr>
          <a:xfrm>
            <a:off x="325120" y="457907"/>
            <a:ext cx="11501120" cy="1016000"/>
          </a:xfrm>
        </p:spPr>
        <p:txBody>
          <a:bodyPr/>
          <a:lstStyle/>
          <a:p>
            <a:r>
              <a:rPr lang="en-US" dirty="0"/>
              <a:t>Tertiary Prevention</a:t>
            </a:r>
          </a:p>
        </p:txBody>
      </p:sp>
      <p:pic>
        <p:nvPicPr>
          <p:cNvPr id="8" name="Picture 2">
            <a:extLst>
              <a:ext uri="{FF2B5EF4-FFF2-40B4-BE49-F238E27FC236}">
                <a16:creationId xmlns:a16="http://schemas.microsoft.com/office/drawing/2014/main" id="{D3730DC5-14ED-4BDF-A1F2-A3B501713DC6}"/>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748" t="-107" r="11259" b="64747"/>
          <a:stretch/>
        </p:blipFill>
        <p:spPr bwMode="auto">
          <a:xfrm>
            <a:off x="638435" y="1239129"/>
            <a:ext cx="3996105" cy="136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F8ACC92-F7E5-48DE-AFB1-867977DDA27E}"/>
              </a:ext>
            </a:extLst>
          </p:cNvPr>
          <p:cNvPicPr>
            <a:picLocks noChangeAspect="1"/>
          </p:cNvPicPr>
          <p:nvPr/>
        </p:nvPicPr>
        <p:blipFill>
          <a:blip r:embed="rId5"/>
          <a:stretch>
            <a:fillRect/>
          </a:stretch>
        </p:blipFill>
        <p:spPr>
          <a:xfrm>
            <a:off x="776417" y="2691902"/>
            <a:ext cx="3545554" cy="3390691"/>
          </a:xfrm>
          <a:prstGeom prst="rect">
            <a:avLst/>
          </a:prstGeom>
        </p:spPr>
      </p:pic>
      <p:sp>
        <p:nvSpPr>
          <p:cNvPr id="4" name="TextBox 3">
            <a:extLst>
              <a:ext uri="{FF2B5EF4-FFF2-40B4-BE49-F238E27FC236}">
                <a16:creationId xmlns:a16="http://schemas.microsoft.com/office/drawing/2014/main" id="{E541E007-1C16-42F1-BEAC-8A1593F78C87}"/>
              </a:ext>
            </a:extLst>
          </p:cNvPr>
          <p:cNvSpPr txBox="1"/>
          <p:nvPr/>
        </p:nvSpPr>
        <p:spPr>
          <a:xfrm>
            <a:off x="689124" y="6082593"/>
            <a:ext cx="3720140" cy="584775"/>
          </a:xfrm>
          <a:prstGeom prst="rect">
            <a:avLst/>
          </a:prstGeom>
          <a:noFill/>
        </p:spPr>
        <p:txBody>
          <a:bodyPr wrap="square" rtlCol="0">
            <a:spAutoFit/>
          </a:bodyPr>
          <a:lstStyle/>
          <a:p>
            <a:pPr algn="ctr"/>
            <a:r>
              <a:rPr lang="en-US" sz="32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Systems of Care</a:t>
            </a:r>
          </a:p>
        </p:txBody>
      </p:sp>
      <p:sp>
        <p:nvSpPr>
          <p:cNvPr id="10" name="TextBox 9">
            <a:extLst>
              <a:ext uri="{FF2B5EF4-FFF2-40B4-BE49-F238E27FC236}">
                <a16:creationId xmlns:a16="http://schemas.microsoft.com/office/drawing/2014/main" id="{CF808DA3-6CA3-44D2-AE47-0B8D17D36E6E}"/>
              </a:ext>
            </a:extLst>
          </p:cNvPr>
          <p:cNvSpPr txBox="1"/>
          <p:nvPr/>
        </p:nvSpPr>
        <p:spPr>
          <a:xfrm>
            <a:off x="4595493" y="5570054"/>
            <a:ext cx="3720140" cy="1077218"/>
          </a:xfrm>
          <a:prstGeom prst="rect">
            <a:avLst/>
          </a:prstGeom>
          <a:noFill/>
        </p:spPr>
        <p:txBody>
          <a:bodyPr wrap="square" rtlCol="0">
            <a:spAutoFit/>
          </a:bodyPr>
          <a:lstStyle/>
          <a:p>
            <a:pPr algn="ctr"/>
            <a:r>
              <a:rPr lang="en-US" sz="32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Clozapine Initiative </a:t>
            </a:r>
          </a:p>
        </p:txBody>
      </p:sp>
      <p:sp>
        <p:nvSpPr>
          <p:cNvPr id="5" name="Flowchart: Or 4">
            <a:extLst>
              <a:ext uri="{FF2B5EF4-FFF2-40B4-BE49-F238E27FC236}">
                <a16:creationId xmlns:a16="http://schemas.microsoft.com/office/drawing/2014/main" id="{7234C3BC-83A6-4101-BE54-BB6EEB6AB06B}"/>
              </a:ext>
            </a:extLst>
          </p:cNvPr>
          <p:cNvSpPr/>
          <p:nvPr/>
        </p:nvSpPr>
        <p:spPr>
          <a:xfrm>
            <a:off x="8591240" y="1994619"/>
            <a:ext cx="3327400" cy="3417875"/>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6661801B-7FBC-4BCA-960F-E5B0AD6D27C7}"/>
              </a:ext>
            </a:extLst>
          </p:cNvPr>
          <p:cNvSpPr txBox="1"/>
          <p:nvPr/>
        </p:nvSpPr>
        <p:spPr>
          <a:xfrm>
            <a:off x="8394870" y="1239129"/>
            <a:ext cx="3720140" cy="584775"/>
          </a:xfrm>
          <a:prstGeom prst="rect">
            <a:avLst/>
          </a:prstGeom>
          <a:noFill/>
        </p:spPr>
        <p:txBody>
          <a:bodyPr wrap="square" rtlCol="0">
            <a:spAutoFit/>
          </a:bodyPr>
          <a:lstStyle/>
          <a:p>
            <a:pPr algn="ctr"/>
            <a:r>
              <a:rPr lang="en-US" sz="32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Crisis Redesign </a:t>
            </a:r>
          </a:p>
        </p:txBody>
      </p:sp>
      <p:sp>
        <p:nvSpPr>
          <p:cNvPr id="6" name="TextBox 5">
            <a:extLst>
              <a:ext uri="{FF2B5EF4-FFF2-40B4-BE49-F238E27FC236}">
                <a16:creationId xmlns:a16="http://schemas.microsoft.com/office/drawing/2014/main" id="{E8558DF6-1C13-4339-BF5F-3AA1D0E35B78}"/>
              </a:ext>
            </a:extLst>
          </p:cNvPr>
          <p:cNvSpPr txBox="1"/>
          <p:nvPr/>
        </p:nvSpPr>
        <p:spPr>
          <a:xfrm>
            <a:off x="9124640" y="2697161"/>
            <a:ext cx="1130300" cy="769441"/>
          </a:xfrm>
          <a:prstGeom prst="rect">
            <a:avLst/>
          </a:prstGeom>
          <a:noFill/>
        </p:spPr>
        <p:txBody>
          <a:bodyPr wrap="square" rtlCol="0">
            <a:spAutoFit/>
          </a:bodyPr>
          <a:lstStyle/>
          <a:p>
            <a:pPr algn="ctr"/>
            <a:r>
              <a:rPr lang="en-US" sz="22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Mobile Crisis</a:t>
            </a:r>
          </a:p>
        </p:txBody>
      </p:sp>
      <p:sp>
        <p:nvSpPr>
          <p:cNvPr id="13" name="TextBox 12">
            <a:extLst>
              <a:ext uri="{FF2B5EF4-FFF2-40B4-BE49-F238E27FC236}">
                <a16:creationId xmlns:a16="http://schemas.microsoft.com/office/drawing/2014/main" id="{035C0303-0F42-4CA3-A289-DFF486B77D9E}"/>
              </a:ext>
            </a:extLst>
          </p:cNvPr>
          <p:cNvSpPr txBox="1"/>
          <p:nvPr/>
        </p:nvSpPr>
        <p:spPr>
          <a:xfrm>
            <a:off x="10254940" y="2595560"/>
            <a:ext cx="1360617" cy="1107996"/>
          </a:xfrm>
          <a:prstGeom prst="rect">
            <a:avLst/>
          </a:prstGeom>
          <a:noFill/>
        </p:spPr>
        <p:txBody>
          <a:bodyPr wrap="square" rtlCol="0">
            <a:spAutoFit/>
          </a:bodyPr>
          <a:lstStyle/>
          <a:p>
            <a:pPr algn="ctr"/>
            <a:r>
              <a:rPr lang="en-US" sz="22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Crisis Helpline</a:t>
            </a:r>
          </a:p>
          <a:p>
            <a:pPr algn="ctr"/>
            <a:r>
              <a:rPr lang="en-US" sz="22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988</a:t>
            </a:r>
          </a:p>
        </p:txBody>
      </p:sp>
      <p:sp>
        <p:nvSpPr>
          <p:cNvPr id="14" name="TextBox 13">
            <a:extLst>
              <a:ext uri="{FF2B5EF4-FFF2-40B4-BE49-F238E27FC236}">
                <a16:creationId xmlns:a16="http://schemas.microsoft.com/office/drawing/2014/main" id="{B5DC6A9D-D03D-4D62-8280-F7F3E71DF02C}"/>
              </a:ext>
            </a:extLst>
          </p:cNvPr>
          <p:cNvSpPr txBox="1"/>
          <p:nvPr/>
        </p:nvSpPr>
        <p:spPr>
          <a:xfrm>
            <a:off x="8680140" y="3819749"/>
            <a:ext cx="1663700" cy="969496"/>
          </a:xfrm>
          <a:prstGeom prst="rect">
            <a:avLst/>
          </a:prstGeom>
          <a:noFill/>
        </p:spPr>
        <p:txBody>
          <a:bodyPr wrap="square" rtlCol="0">
            <a:spAutoFit/>
          </a:bodyPr>
          <a:lstStyle/>
          <a:p>
            <a:pPr algn="ctr"/>
            <a:r>
              <a:rPr lang="en-US" sz="19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Crisis Stabilization- Respite</a:t>
            </a:r>
          </a:p>
        </p:txBody>
      </p:sp>
      <p:sp>
        <p:nvSpPr>
          <p:cNvPr id="16" name="TextBox 15">
            <a:extLst>
              <a:ext uri="{FF2B5EF4-FFF2-40B4-BE49-F238E27FC236}">
                <a16:creationId xmlns:a16="http://schemas.microsoft.com/office/drawing/2014/main" id="{BC98E39A-4DA0-459F-B573-81E816E2126F}"/>
              </a:ext>
            </a:extLst>
          </p:cNvPr>
          <p:cNvSpPr txBox="1"/>
          <p:nvPr/>
        </p:nvSpPr>
        <p:spPr>
          <a:xfrm>
            <a:off x="10226796" y="4089053"/>
            <a:ext cx="1360617" cy="430887"/>
          </a:xfrm>
          <a:prstGeom prst="rect">
            <a:avLst/>
          </a:prstGeom>
          <a:noFill/>
        </p:spPr>
        <p:txBody>
          <a:bodyPr wrap="square" rtlCol="0">
            <a:spAutoFit/>
          </a:bodyPr>
          <a:lstStyle/>
          <a:p>
            <a:pPr algn="ctr"/>
            <a:r>
              <a:rPr lang="en-US" sz="22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CPEP</a:t>
            </a:r>
          </a:p>
        </p:txBody>
      </p:sp>
    </p:spTree>
    <p:extLst>
      <p:ext uri="{BB962C8B-B14F-4D97-AF65-F5344CB8AC3E}">
        <p14:creationId xmlns:p14="http://schemas.microsoft.com/office/powerpoint/2010/main" val="10653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45439" y="476544"/>
            <a:ext cx="11501120" cy="1016000"/>
          </a:xfrm>
        </p:spPr>
        <p:txBody>
          <a:bodyPr/>
          <a:lstStyle/>
          <a:p>
            <a:r>
              <a:rPr lang="en-US" sz="3600" dirty="0"/>
              <a:t>Supporting New York during COVID-19</a:t>
            </a:r>
          </a:p>
        </p:txBody>
      </p:sp>
      <p:pic>
        <p:nvPicPr>
          <p:cNvPr id="10" name="Picture 9">
            <a:extLst>
              <a:ext uri="{FF2B5EF4-FFF2-40B4-BE49-F238E27FC236}">
                <a16:creationId xmlns:a16="http://schemas.microsoft.com/office/drawing/2014/main" id="{3766846E-E4C1-4FFD-8BB3-6AA45676C7D9}"/>
              </a:ext>
            </a:extLst>
          </p:cNvPr>
          <p:cNvPicPr>
            <a:picLocks noChangeAspect="1"/>
          </p:cNvPicPr>
          <p:nvPr/>
        </p:nvPicPr>
        <p:blipFill>
          <a:blip r:embed="rId3"/>
          <a:stretch>
            <a:fillRect/>
          </a:stretch>
        </p:blipFill>
        <p:spPr>
          <a:xfrm>
            <a:off x="8270537" y="1373988"/>
            <a:ext cx="3781152" cy="2502464"/>
          </a:xfrm>
          <a:prstGeom prst="rect">
            <a:avLst/>
          </a:prstGeom>
        </p:spPr>
      </p:pic>
      <p:pic>
        <p:nvPicPr>
          <p:cNvPr id="15" name="Picture 14">
            <a:extLst>
              <a:ext uri="{FF2B5EF4-FFF2-40B4-BE49-F238E27FC236}">
                <a16:creationId xmlns:a16="http://schemas.microsoft.com/office/drawing/2014/main" id="{4E5559D1-3596-4606-9CC6-78B96B5CE6C3}"/>
              </a:ext>
            </a:extLst>
          </p:cNvPr>
          <p:cNvPicPr>
            <a:picLocks noChangeAspect="1"/>
          </p:cNvPicPr>
          <p:nvPr/>
        </p:nvPicPr>
        <p:blipFill>
          <a:blip r:embed="rId4"/>
          <a:stretch>
            <a:fillRect/>
          </a:stretch>
        </p:blipFill>
        <p:spPr>
          <a:xfrm>
            <a:off x="4332357" y="4437900"/>
            <a:ext cx="4824000" cy="2092223"/>
          </a:xfrm>
          <a:prstGeom prst="rect">
            <a:avLst/>
          </a:prstGeom>
          <a:effectLst>
            <a:outerShdw blurRad="63500" sx="102000" sy="102000" algn="ctr" rotWithShape="0">
              <a:prstClr val="black">
                <a:alpha val="40000"/>
              </a:prstClr>
            </a:outerShdw>
          </a:effectLst>
        </p:spPr>
      </p:pic>
      <p:pic>
        <p:nvPicPr>
          <p:cNvPr id="4" name="Picture 3" descr="Graphical user interface, text, application&#10;&#10;Description automatically generated">
            <a:extLst>
              <a:ext uri="{FF2B5EF4-FFF2-40B4-BE49-F238E27FC236}">
                <a16:creationId xmlns:a16="http://schemas.microsoft.com/office/drawing/2014/main" id="{626B3606-1787-43A4-907C-0D9071240C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09" y="1307973"/>
            <a:ext cx="3915827" cy="5073483"/>
          </a:xfrm>
          <a:prstGeom prst="rect">
            <a:avLst/>
          </a:prstGeom>
          <a:effectLst>
            <a:outerShdw blurRad="63500" sx="102000" sy="102000" algn="ctr" rotWithShape="0">
              <a:prstClr val="black">
                <a:alpha val="40000"/>
              </a:prstClr>
            </a:outerShdw>
          </a:effectLst>
        </p:spPr>
      </p:pic>
      <p:pic>
        <p:nvPicPr>
          <p:cNvPr id="5" name="Picture 4" descr="A picture containing text, person, person&#10;&#10;Description automatically generated">
            <a:extLst>
              <a:ext uri="{FF2B5EF4-FFF2-40B4-BE49-F238E27FC236}">
                <a16:creationId xmlns:a16="http://schemas.microsoft.com/office/drawing/2014/main" id="{BE0FD64A-9EBD-4B80-9568-C70EF84DEF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3974" y="1093773"/>
            <a:ext cx="3186599" cy="3181451"/>
          </a:xfrm>
          <a:prstGeom prst="rect">
            <a:avLst/>
          </a:prstGeom>
        </p:spPr>
      </p:pic>
    </p:spTree>
    <p:extLst>
      <p:ext uri="{BB962C8B-B14F-4D97-AF65-F5344CB8AC3E}">
        <p14:creationId xmlns:p14="http://schemas.microsoft.com/office/powerpoint/2010/main" val="1106807689"/>
      </p:ext>
    </p:extLst>
  </p:cSld>
  <p:clrMapOvr>
    <a:masterClrMapping/>
  </p:clrMapOvr>
</p:sld>
</file>

<file path=ppt/theme/theme1.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D40CAF9-4950-4CEB-951E-2FECF9AEE372}" vid="{52F3589E-CA37-4C38-8BBC-352BF973608A}"/>
    </a:ext>
  </a:extLst>
</a:theme>
</file>

<file path=ppt/theme/theme2.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D40CAF9-4950-4CEB-951E-2FECF9AEE372}" vid="{E0826A1B-E0D8-499D-B733-BA0FFAD36C6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D40CAF9-4950-4CEB-951E-2FECF9AEE372}" vid="{6B2C3F36-B04D-41B6-909C-B23B6ABD1587}"/>
    </a:ext>
  </a:extLst>
</a:theme>
</file>

<file path=ppt/theme/theme4.xml><?xml version="1.0" encoding="utf-8"?>
<a:theme xmlns:a="http://schemas.openxmlformats.org/drawingml/2006/main" name="1_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 PowerPoint - Health  Human Services - OMH.POTX [Read-Only]" id="{E63CF883-E5F4-4186-97FF-69BE43771DE2}" vid="{E8897A48-D39A-4323-8BFC-EF3E8FC4937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695</Words>
  <Application>Microsoft Office PowerPoint</Application>
  <PresentationFormat>Widescreen</PresentationFormat>
  <Paragraphs>91</Paragraphs>
  <Slides>12</Slides>
  <Notes>10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Arial</vt:lpstr>
      <vt:lpstr>Calibri</vt:lpstr>
      <vt:lpstr>Wingdings</vt:lpstr>
      <vt:lpstr>Content Master</vt:lpstr>
      <vt:lpstr>Cover Master</vt:lpstr>
      <vt:lpstr>2_Custom Design</vt:lpstr>
      <vt:lpstr>1_Content Master</vt:lpstr>
      <vt:lpstr>PowerPoint Presentation</vt:lpstr>
      <vt:lpstr>PowerPoint Presentation</vt:lpstr>
      <vt:lpstr>PowerPoint Presentation</vt:lpstr>
      <vt:lpstr>PowerPoint Presentation</vt:lpstr>
      <vt:lpstr>PowerPoint Presentation</vt:lpstr>
      <vt:lpstr>PowerPoint Presentation</vt:lpstr>
      <vt:lpstr>NYS Suicide Prevention: 3 Core Strategic Domains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Rosen, Benjamin (OMH)</dc:creator>
  <cp:lastModifiedBy>Nadia Chait</cp:lastModifiedBy>
  <cp:revision>51</cp:revision>
  <dcterms:created xsi:type="dcterms:W3CDTF">2021-02-17T14:04:00Z</dcterms:created>
  <dcterms:modified xsi:type="dcterms:W3CDTF">2021-03-03T17:51:13Z</dcterms:modified>
</cp:coreProperties>
</file>