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160" r:id="rId3"/>
    <p:sldId id="2147375869" r:id="rId4"/>
    <p:sldId id="2192" r:id="rId5"/>
    <p:sldId id="2194" r:id="rId6"/>
    <p:sldId id="2191" r:id="rId7"/>
    <p:sldId id="2183" r:id="rId8"/>
    <p:sldId id="2185" r:id="rId9"/>
    <p:sldId id="2186" r:id="rId10"/>
    <p:sldId id="2199" r:id="rId11"/>
    <p:sldId id="2218" r:id="rId12"/>
    <p:sldId id="2147375867" r:id="rId13"/>
    <p:sldId id="2147375872" r:id="rId14"/>
    <p:sldId id="2200" r:id="rId15"/>
    <p:sldId id="3396" r:id="rId16"/>
    <p:sldId id="2310" r:id="rId17"/>
    <p:sldId id="2147375874" r:id="rId18"/>
    <p:sldId id="2147375838" r:id="rId19"/>
    <p:sldId id="2147375837" r:id="rId20"/>
    <p:sldId id="2163" r:id="rId21"/>
    <p:sldId id="2340" r:id="rId22"/>
    <p:sldId id="2201" r:id="rId23"/>
    <p:sldId id="3402" r:id="rId24"/>
    <p:sldId id="3407" r:id="rId25"/>
    <p:sldId id="3403" r:id="rId26"/>
    <p:sldId id="2147375876" r:id="rId27"/>
    <p:sldId id="2147375875" r:id="rId28"/>
    <p:sldId id="22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5A7310-87FF-480F-ADCA-4C55D83BF4AF}">
          <p14:sldIdLst>
            <p14:sldId id="257"/>
            <p14:sldId id="2160"/>
            <p14:sldId id="2147375869"/>
            <p14:sldId id="2192"/>
            <p14:sldId id="2194"/>
            <p14:sldId id="2191"/>
            <p14:sldId id="2183"/>
            <p14:sldId id="2185"/>
            <p14:sldId id="2186"/>
            <p14:sldId id="2199"/>
            <p14:sldId id="2218"/>
            <p14:sldId id="2147375867"/>
            <p14:sldId id="2147375872"/>
            <p14:sldId id="2200"/>
            <p14:sldId id="3396"/>
            <p14:sldId id="2310"/>
            <p14:sldId id="2147375874"/>
            <p14:sldId id="2147375838"/>
            <p14:sldId id="2147375837"/>
            <p14:sldId id="2163"/>
            <p14:sldId id="2340"/>
            <p14:sldId id="2201"/>
            <p14:sldId id="3402"/>
            <p14:sldId id="3407"/>
            <p14:sldId id="3403"/>
            <p14:sldId id="2147375876"/>
            <p14:sldId id="2147375875"/>
            <p14:sldId id="22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CE18C-2F14-40D4-8553-77079BE71645}"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83CAB-ABB4-44EA-A26F-388D15928C6D}" type="slidenum">
              <a:rPr lang="en-US" smtClean="0"/>
              <a:t>‹#›</a:t>
            </a:fld>
            <a:endParaRPr lang="en-US"/>
          </a:p>
        </p:txBody>
      </p:sp>
    </p:spTree>
    <p:extLst>
      <p:ext uri="{BB962C8B-B14F-4D97-AF65-F5344CB8AC3E}">
        <p14:creationId xmlns:p14="http://schemas.microsoft.com/office/powerpoint/2010/main" val="8329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lehealth.hhs.gov/providers/policy-changes-during-the-covid-19-public-health-emergency/policy-changes-after-the-covid-19-public-health-emergenc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lehealth.hhs.gov/providers/policy-changes-during-the-covid-19-public-health-emergency/policy-changes-after-the-covid-19-public-health-emergenc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Reyna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BDCE6-D41F-4F5F-BBC6-B2C2C708EC7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84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p>
          <a:p>
            <a:r>
              <a:rPr lang="en-US"/>
              <a:t>National Council Behavioral Health Commissioners Summit, Sept. 2020; Presentation by Oklahoma Commissioner Carrie Slatton-Hodges in Jan. 2022; and cost data from research conducted by NRI and Grand Lake Mental Health Center, a CCBHC in Rural Oklahoma; and data from this impact report: https://www.thenationalcouncil.org/wp-content/uploads/2022/02/Transforming-State-Behavioral-Health-Systems.pdf </a:t>
            </a:r>
          </a:p>
        </p:txBody>
      </p:sp>
      <p:sp>
        <p:nvSpPr>
          <p:cNvPr id="4" name="Slide Number Placeholder 3"/>
          <p:cNvSpPr>
            <a:spLocks noGrp="1"/>
          </p:cNvSpPr>
          <p:nvPr>
            <p:ph type="sldNum" sz="quarter" idx="5"/>
          </p:nvPr>
        </p:nvSpPr>
        <p:spPr/>
        <p:txBody>
          <a:bodyPr/>
          <a:lstStyle/>
          <a:p>
            <a:fld id="{A4E15834-762D-4B24-B16F-8D955890CC58}" type="slidenum">
              <a:rPr lang="en-US" smtClean="0"/>
              <a:t>17</a:t>
            </a:fld>
            <a:endParaRPr lang="en-US"/>
          </a:p>
        </p:txBody>
      </p:sp>
    </p:spTree>
    <p:extLst>
      <p:ext uri="{BB962C8B-B14F-4D97-AF65-F5344CB8AC3E}">
        <p14:creationId xmlns:p14="http://schemas.microsoft.com/office/powerpoint/2010/main" val="297853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48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91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Telehealth policy changes after the COVID-19 public health emergency | Telehealth.HHS.gov</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60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Telehealth policy changes after the COVID-19 public health emergency | Telehealth.HHS.gov</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89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Mental Health Professional Shortage Areas, by county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51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94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0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DA52-9ABD-40AD-8D16-F8A0851C4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1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15834-762D-4B24-B16F-8D955890C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92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2260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C477-A744-A64A-A692-71EE06AFB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EE790-1786-8349-89E6-3C07E13B3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E8626-9C1B-FF43-8AAA-1207A5F4AB75}"/>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5" name="Footer Placeholder 4">
            <a:extLst>
              <a:ext uri="{FF2B5EF4-FFF2-40B4-BE49-F238E27FC236}">
                <a16:creationId xmlns:a16="http://schemas.microsoft.com/office/drawing/2014/main" id="{E37BA9A0-6CA9-014C-8A1D-C6459898E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353FB-5DE6-1044-A383-D3856AAD35FD}"/>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248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AC10-D300-BD46-9679-F8E2272D6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92961F-B116-D444-8F64-AF767696CAB7}"/>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6" name="Footer Placeholder 5">
            <a:extLst>
              <a:ext uri="{FF2B5EF4-FFF2-40B4-BE49-F238E27FC236}">
                <a16:creationId xmlns:a16="http://schemas.microsoft.com/office/drawing/2014/main" id="{31F057B0-99B2-754E-AAE2-7B8A465B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14A52-B0E5-C447-9F69-98A8143F59F9}"/>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8804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2B32-7DD0-6840-9D76-89EA118035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96A34-DBE8-4F49-9003-FF8B55A9716B}"/>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8" name="Footer Placeholder 7">
            <a:extLst>
              <a:ext uri="{FF2B5EF4-FFF2-40B4-BE49-F238E27FC236}">
                <a16:creationId xmlns:a16="http://schemas.microsoft.com/office/drawing/2014/main" id="{B564170C-36DE-7B45-BC19-1CFEC7C32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5788E8-E58A-F54A-983D-8ECA932EEE11}"/>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61613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336E-6AA0-154E-B50C-A797F98430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D01E2-EB03-8B4C-B53C-6015AFE832C6}"/>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4" name="Footer Placeholder 3">
            <a:extLst>
              <a:ext uri="{FF2B5EF4-FFF2-40B4-BE49-F238E27FC236}">
                <a16:creationId xmlns:a16="http://schemas.microsoft.com/office/drawing/2014/main" id="{23E6F6AA-6EB4-F346-A629-60BA13FC15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730DD-AC28-C844-8721-CD3F87A0CDC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42214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BFF09-B5B9-7D4C-9409-022588356670}"/>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3" name="Footer Placeholder 2">
            <a:extLst>
              <a:ext uri="{FF2B5EF4-FFF2-40B4-BE49-F238E27FC236}">
                <a16:creationId xmlns:a16="http://schemas.microsoft.com/office/drawing/2014/main" id="{742392EF-F9A7-AA4A-824D-7D4F67BB4B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8E9AA-176C-4342-BE50-790B3110A60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6435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AE26-5A3C-5D4F-A744-CDFB9BEF3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04813-4A48-E540-B5BC-3EA76A386FBF}"/>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6" name="Footer Placeholder 5">
            <a:extLst>
              <a:ext uri="{FF2B5EF4-FFF2-40B4-BE49-F238E27FC236}">
                <a16:creationId xmlns:a16="http://schemas.microsoft.com/office/drawing/2014/main" id="{63E7008E-56CF-F941-8AA4-1FC4CB3C5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B0082-2812-C648-B177-90AAEC2EA499}"/>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835145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4F90-B777-6A42-A136-62B95B051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A3ED4-EC41-9B4F-ABB9-CD4C6135B6ED}"/>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6" name="Footer Placeholder 5">
            <a:extLst>
              <a:ext uri="{FF2B5EF4-FFF2-40B4-BE49-F238E27FC236}">
                <a16:creationId xmlns:a16="http://schemas.microsoft.com/office/drawing/2014/main" id="{B01D2566-9A6F-DE48-B0D3-8F6D92EF4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A6D34-1D1A-2349-8502-A82467BD014B}"/>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34188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2A02-139F-5340-AD07-B2D54EA99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0B628-F90B-BD4C-8597-5225D90BB2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C2B12-808B-6740-9417-98198A2087B3}"/>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5" name="Footer Placeholder 4">
            <a:extLst>
              <a:ext uri="{FF2B5EF4-FFF2-40B4-BE49-F238E27FC236}">
                <a16:creationId xmlns:a16="http://schemas.microsoft.com/office/drawing/2014/main" id="{67A1EE7F-93D1-AD48-83EB-1E717DAAC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A5D21-05C6-9846-AD9D-99164A28B775}"/>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97833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B5153-2D01-794F-85D4-09FB975730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6F538-FEED-8748-87C2-4A1227C00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3A9F1-AF1B-B448-9E2C-55A618AB2667}"/>
              </a:ext>
            </a:extLst>
          </p:cNvPr>
          <p:cNvSpPr>
            <a:spLocks noGrp="1"/>
          </p:cNvSpPr>
          <p:nvPr>
            <p:ph type="dt" sz="half" idx="10"/>
          </p:nvPr>
        </p:nvSpPr>
        <p:spPr/>
        <p:txBody>
          <a:bodyPr/>
          <a:lstStyle/>
          <a:p>
            <a:fld id="{13746214-5550-7C43-AB36-F5FA31A12F1C}" type="datetimeFigureOut">
              <a:rPr lang="en-US" smtClean="0"/>
              <a:t>4/18/2023</a:t>
            </a:fld>
            <a:endParaRPr lang="en-US"/>
          </a:p>
        </p:txBody>
      </p:sp>
      <p:sp>
        <p:nvSpPr>
          <p:cNvPr id="5" name="Footer Placeholder 4">
            <a:extLst>
              <a:ext uri="{FF2B5EF4-FFF2-40B4-BE49-F238E27FC236}">
                <a16:creationId xmlns:a16="http://schemas.microsoft.com/office/drawing/2014/main" id="{03D2B82B-9E3D-0146-AF01-C89FD2ED8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026A7-EDD4-114A-AE79-3E03380DDC3D}"/>
              </a:ext>
            </a:extLst>
          </p:cNvPr>
          <p:cNvSpPr>
            <a:spLocks noGrp="1"/>
          </p:cNvSpPr>
          <p:nvPr>
            <p:ph type="sldNum" sz="quarter" idx="12"/>
          </p:nvPr>
        </p:nvSpPr>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850194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50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04387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381932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30127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421193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93958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072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422455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5"/>
            <a:ext cx="11062252" cy="4018584"/>
          </a:xfrm>
        </p:spPr>
        <p:txBody>
          <a:bodyPr>
            <a:noAutofit/>
          </a:bodyPr>
          <a:lstStyle>
            <a:lvl1pPr marL="0" indent="0">
              <a:buNone/>
              <a:defRPr sz="2200" b="0" i="0">
                <a:latin typeface="Calibri Light" panose="020F0302020204030204" pitchFamily="34" charset="0"/>
                <a:cs typeface="Calibri Light" panose="020F0302020204030204" pitchFamily="34" charset="0"/>
              </a:defRPr>
            </a:lvl1pPr>
          </a:lstStyle>
          <a:p>
            <a:pPr lvl="0"/>
            <a:r>
              <a:rPr lang="en-US"/>
              <a:t>Set body text font between 18-22pt. If body text cannot fit within these ranges, push text to second slide or copy edits may be necessary.</a:t>
            </a:r>
          </a:p>
          <a:p>
            <a:pPr lvl="0"/>
            <a:endParaRPr lang="en-US"/>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99951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4/18/2023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555910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kff.org/other/state-indicator/enhanced-federal-matching-rate-chip/?currentTimeframe=0&amp;sortModel=%7B%22colId%22:%22Location%22,%22sort%22:%22asc%22%7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eynat@thenationalcouncil.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policy@thenationalcounci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lehealth.hhs.gov/providers/policy-changes-during-the-covid-19-public-health-emergency/policy-changes-after-the-covid-19-public-health-emergency/#permanent-chang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chpca.org/resources/telehealth-301-medicares-2022-telehealth-policies-on-mental-healt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15620" y="3831071"/>
            <a:ext cx="9979008" cy="1655763"/>
          </a:xfrm>
        </p:spPr>
        <p:txBody>
          <a:bodyPr/>
          <a:lstStyle/>
          <a:p>
            <a:r>
              <a:rPr lang="en-US">
                <a:latin typeface="Calibri Light"/>
                <a:cs typeface="Calibri Light"/>
              </a:rPr>
              <a:t>Federal Policy Update</a:t>
            </a:r>
            <a:br>
              <a:rPr lang="en-US">
                <a:latin typeface="Calibri Light"/>
                <a:cs typeface="Calibri Light"/>
              </a:rPr>
            </a:br>
            <a:br>
              <a:rPr lang="en-US" sz="2000">
                <a:latin typeface="Calibri Light"/>
                <a:cs typeface="Calibri Light"/>
              </a:rPr>
            </a:br>
            <a:r>
              <a:rPr lang="en-US" sz="3600">
                <a:solidFill>
                  <a:schemeClr val="bg2">
                    <a:lumMod val="50000"/>
                  </a:schemeClr>
                </a:solidFill>
                <a:latin typeface="Calibri Light"/>
                <a:cs typeface="Calibri Light"/>
              </a:rPr>
              <a:t>National Council for Mental Wellbeing</a:t>
            </a:r>
            <a:endParaRPr lang="en-US">
              <a:solidFill>
                <a:schemeClr val="bg2">
                  <a:lumMod val="50000"/>
                </a:schemeClr>
              </a:solidFill>
              <a:latin typeface="Calibri Light"/>
              <a:cs typeface="Calibri Light"/>
            </a:endParaRPr>
          </a:p>
        </p:txBody>
      </p:sp>
      <p:pic>
        <p:nvPicPr>
          <p:cNvPr id="4" name="Picture 3" descr="http://capitolmuseum.ca.gov/uploadedImages/Capitol_Museum/The_Museum/Virtual_Tours/History,_Restoration_and_Expansion/The_Building/Planning/us_capitol.gif">
            <a:extLst>
              <a:ext uri="{FF2B5EF4-FFF2-40B4-BE49-F238E27FC236}">
                <a16:creationId xmlns:a16="http://schemas.microsoft.com/office/drawing/2014/main" id="{44F3BA81-3D61-45D1-84B7-4AE2F4A941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69152" y="2854446"/>
            <a:ext cx="2022848" cy="40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85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564874" y="1966748"/>
            <a:ext cx="11062252" cy="2924503"/>
          </a:xfrm>
        </p:spPr>
        <p:txBody>
          <a:bodyPr/>
          <a:lstStyle/>
          <a:p>
            <a:pPr algn="ctr"/>
            <a:r>
              <a:rPr lang="en-US" sz="6000"/>
              <a:t>Funding for Mental Health and Substance Use Services and Programs</a:t>
            </a:r>
          </a:p>
        </p:txBody>
      </p:sp>
    </p:spTree>
    <p:extLst>
      <p:ext uri="{BB962C8B-B14F-4D97-AF65-F5344CB8AC3E}">
        <p14:creationId xmlns:p14="http://schemas.microsoft.com/office/powerpoint/2010/main" val="388492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EBE-7117-F25E-D3C2-97D0154B8287}"/>
              </a:ext>
            </a:extLst>
          </p:cNvPr>
          <p:cNvSpPr>
            <a:spLocks noGrp="1"/>
          </p:cNvSpPr>
          <p:nvPr>
            <p:ph type="title"/>
          </p:nvPr>
        </p:nvSpPr>
        <p:spPr/>
        <p:txBody>
          <a:bodyPr/>
          <a:lstStyle/>
          <a:p>
            <a:r>
              <a:rPr lang="en-US"/>
              <a:t>Bipartisan Safer Communities Act</a:t>
            </a:r>
          </a:p>
        </p:txBody>
      </p:sp>
      <p:sp>
        <p:nvSpPr>
          <p:cNvPr id="3" name="Content Placeholder 2">
            <a:extLst>
              <a:ext uri="{FF2B5EF4-FFF2-40B4-BE49-F238E27FC236}">
                <a16:creationId xmlns:a16="http://schemas.microsoft.com/office/drawing/2014/main" id="{45A1586B-D6D0-B354-ADE5-065349B9BD1D}"/>
              </a:ext>
            </a:extLst>
          </p:cNvPr>
          <p:cNvSpPr>
            <a:spLocks noGrp="1"/>
          </p:cNvSpPr>
          <p:nvPr>
            <p:ph idx="1"/>
          </p:nvPr>
        </p:nvSpPr>
        <p:spPr>
          <a:xfrm>
            <a:off x="564874" y="1384300"/>
            <a:ext cx="11062252" cy="4459909"/>
          </a:xfrm>
        </p:spPr>
        <p:txBody>
          <a:bodyPr/>
          <a:lstStyle/>
          <a:p>
            <a:r>
              <a:rPr lang="en-US">
                <a:latin typeface="+mj-lt"/>
              </a:rPr>
              <a:t>On June 25, 2022, the President signed the Bipartisan Safer Communities Act into law. The legislation makes historic investments in mental health services: </a:t>
            </a:r>
          </a:p>
          <a:p>
            <a:pPr marL="457200" indent="-457200">
              <a:buFont typeface="Arial" panose="020B0604020202020204" pitchFamily="34" charset="0"/>
              <a:buChar char="•"/>
            </a:pPr>
            <a:r>
              <a:rPr lang="en-US">
                <a:latin typeface="+mj-lt"/>
              </a:rPr>
              <a:t>Expands the Certified Community Behavioral Health Center (CCBHC) demonstration program</a:t>
            </a:r>
          </a:p>
          <a:p>
            <a:pPr marL="457200" indent="-457200">
              <a:buFont typeface="Arial" panose="020B0604020202020204" pitchFamily="34" charset="0"/>
              <a:buChar char="•"/>
            </a:pPr>
            <a:r>
              <a:rPr lang="en-US">
                <a:latin typeface="+mj-lt"/>
              </a:rPr>
              <a:t>Funding for 9-8-8, Crisis Care</a:t>
            </a:r>
          </a:p>
          <a:p>
            <a:pPr marL="457200" indent="-457200">
              <a:buFont typeface="Arial" panose="020B0604020202020204" pitchFamily="34" charset="0"/>
              <a:buChar char="•"/>
            </a:pPr>
            <a:r>
              <a:rPr lang="en-US">
                <a:latin typeface="+mj-lt"/>
              </a:rPr>
              <a:t>Grant Program Investments </a:t>
            </a:r>
          </a:p>
          <a:p>
            <a:pPr marL="1143000" lvl="1" indent="-457200">
              <a:buFont typeface="Courier New" panose="02070309020205020404" pitchFamily="49" charset="0"/>
              <a:buChar char="o"/>
            </a:pPr>
            <a:r>
              <a:rPr lang="en-US" sz="2200">
                <a:latin typeface="+mj-lt"/>
              </a:rPr>
              <a:t>Community Mental Health Services Block Grant</a:t>
            </a:r>
          </a:p>
          <a:p>
            <a:pPr marL="1143000" lvl="1" indent="-457200">
              <a:buFont typeface="Courier New" panose="02070309020205020404" pitchFamily="49" charset="0"/>
              <a:buChar char="o"/>
            </a:pPr>
            <a:r>
              <a:rPr lang="en-US" sz="2200">
                <a:latin typeface="+mj-lt"/>
              </a:rPr>
              <a:t>Mental Health Awareness Training</a:t>
            </a:r>
          </a:p>
          <a:p>
            <a:pPr marL="1143000" lvl="1" indent="-457200">
              <a:buFont typeface="Courier New" panose="02070309020205020404" pitchFamily="49" charset="0"/>
              <a:buChar char="o"/>
            </a:pPr>
            <a:r>
              <a:rPr lang="en-US" sz="2200">
                <a:latin typeface="+mj-lt"/>
              </a:rPr>
              <a:t>Pediatric Mental Health Care Access Grants</a:t>
            </a:r>
          </a:p>
          <a:p>
            <a:pPr marL="1143000" lvl="1" indent="-457200">
              <a:buFont typeface="Courier New" panose="02070309020205020404" pitchFamily="49" charset="0"/>
              <a:buChar char="o"/>
            </a:pPr>
            <a:r>
              <a:rPr lang="en-US" sz="2200">
                <a:latin typeface="+mj-lt"/>
              </a:rPr>
              <a:t>Primary care training and enhancement programs </a:t>
            </a:r>
          </a:p>
          <a:p>
            <a:pPr marL="457200" indent="-457200">
              <a:buFont typeface="Arial" panose="020B0604020202020204" pitchFamily="34" charset="0"/>
              <a:buChar char="•"/>
            </a:pPr>
            <a:r>
              <a:rPr lang="en-US">
                <a:latin typeface="+mj-lt"/>
              </a:rPr>
              <a:t>Provisions on Leveraging Telehealth</a:t>
            </a:r>
          </a:p>
          <a:p>
            <a:pPr marL="457200" indent="-457200">
              <a:buFont typeface="Arial" panose="020B0604020202020204" pitchFamily="34" charset="0"/>
              <a:buChar char="•"/>
            </a:pPr>
            <a:r>
              <a:rPr lang="en-US">
                <a:latin typeface="+mj-lt"/>
              </a:rPr>
              <a:t>School-Based Mental Health Care Provisions</a:t>
            </a:r>
          </a:p>
          <a:p>
            <a:endParaRPr lang="en-US" sz="1800">
              <a:latin typeface="+mj-lt"/>
            </a:endParaRPr>
          </a:p>
          <a:p>
            <a:pPr marL="1143000" lvl="1" indent="-457200"/>
            <a:endParaRPr lang="en-US" sz="2000">
              <a:latin typeface="+mj-lt"/>
            </a:endParaRPr>
          </a:p>
        </p:txBody>
      </p:sp>
    </p:spTree>
    <p:extLst>
      <p:ext uri="{BB962C8B-B14F-4D97-AF65-F5344CB8AC3E}">
        <p14:creationId xmlns:p14="http://schemas.microsoft.com/office/powerpoint/2010/main" val="68190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EBE-7117-F25E-D3C2-97D0154B8287}"/>
              </a:ext>
            </a:extLst>
          </p:cNvPr>
          <p:cNvSpPr>
            <a:spLocks noGrp="1"/>
          </p:cNvSpPr>
          <p:nvPr>
            <p:ph type="title"/>
          </p:nvPr>
        </p:nvSpPr>
        <p:spPr>
          <a:xfrm>
            <a:off x="1312393" y="676624"/>
            <a:ext cx="9567214" cy="1325563"/>
          </a:xfrm>
        </p:spPr>
        <p:txBody>
          <a:bodyPr/>
          <a:lstStyle/>
          <a:p>
            <a:r>
              <a:rPr lang="en-US"/>
              <a:t>Consolidated Appropriations Act of 2023</a:t>
            </a:r>
          </a:p>
        </p:txBody>
      </p:sp>
      <p:sp>
        <p:nvSpPr>
          <p:cNvPr id="3" name="Content Placeholder 2">
            <a:extLst>
              <a:ext uri="{FF2B5EF4-FFF2-40B4-BE49-F238E27FC236}">
                <a16:creationId xmlns:a16="http://schemas.microsoft.com/office/drawing/2014/main" id="{45A1586B-D6D0-B354-ADE5-065349B9BD1D}"/>
              </a:ext>
            </a:extLst>
          </p:cNvPr>
          <p:cNvSpPr>
            <a:spLocks noGrp="1"/>
          </p:cNvSpPr>
          <p:nvPr>
            <p:ph idx="1"/>
          </p:nvPr>
        </p:nvSpPr>
        <p:spPr>
          <a:xfrm>
            <a:off x="564874" y="2140299"/>
            <a:ext cx="11062252" cy="3703910"/>
          </a:xfrm>
        </p:spPr>
        <p:txBody>
          <a:bodyPr/>
          <a:lstStyle/>
          <a:p>
            <a:pPr algn="ctr"/>
            <a:r>
              <a:rPr lang="en-US" sz="2400">
                <a:latin typeface="+mj-lt"/>
              </a:rPr>
              <a:t>President Biden signed into law the Consolidated Appropriations Act of 2023 on December 29, 2022, which included several notable behavioral health provisions, and over </a:t>
            </a:r>
            <a:r>
              <a:rPr lang="en-US" sz="2400" b="1">
                <a:latin typeface="+mj-lt"/>
              </a:rPr>
              <a:t>$10 billion for behavioral health programs</a:t>
            </a:r>
            <a:r>
              <a:rPr lang="en-US" sz="2400">
                <a:latin typeface="+mj-lt"/>
              </a:rPr>
              <a:t>. </a:t>
            </a:r>
          </a:p>
          <a:p>
            <a:pPr algn="ctr"/>
            <a:endParaRPr lang="en-US" sz="2400">
              <a:latin typeface="+mj-lt"/>
            </a:endParaRPr>
          </a:p>
          <a:p>
            <a:pPr algn="ctr"/>
            <a:r>
              <a:rPr lang="en-US" sz="2400">
                <a:latin typeface="+mj-lt"/>
              </a:rPr>
              <a:t>National Council worked closely with Members of Congress to secure the inclusion of the vast majority of National Council’s 2022 Hill Day asks: </a:t>
            </a:r>
            <a:r>
              <a:rPr lang="en-US" sz="2400" b="1">
                <a:latin typeface="+mj-lt"/>
              </a:rPr>
              <a:t>$385 million for CCBHCs</a:t>
            </a:r>
            <a:r>
              <a:rPr lang="en-US" sz="2400">
                <a:latin typeface="+mj-lt"/>
              </a:rPr>
              <a:t>, the </a:t>
            </a:r>
            <a:r>
              <a:rPr lang="en-US" sz="2400" b="1">
                <a:latin typeface="+mj-lt"/>
              </a:rPr>
              <a:t>Mainstreaming Addiction Treatment (MAT) Act</a:t>
            </a:r>
            <a:r>
              <a:rPr lang="en-US" sz="2400">
                <a:latin typeface="+mj-lt"/>
              </a:rPr>
              <a:t>, the </a:t>
            </a:r>
            <a:r>
              <a:rPr lang="en-US" sz="2400" b="1">
                <a:latin typeface="+mj-lt"/>
              </a:rPr>
              <a:t>Medication Access and Training Expansion Act</a:t>
            </a:r>
            <a:r>
              <a:rPr lang="en-US" sz="2400">
                <a:latin typeface="+mj-lt"/>
              </a:rPr>
              <a:t>, the </a:t>
            </a:r>
            <a:r>
              <a:rPr lang="en-US" sz="2400" b="1">
                <a:latin typeface="+mj-lt"/>
              </a:rPr>
              <a:t>Mental Health Access Improvement Act</a:t>
            </a:r>
            <a:r>
              <a:rPr lang="en-US" sz="2400">
                <a:latin typeface="+mj-lt"/>
              </a:rPr>
              <a:t>, and </a:t>
            </a:r>
            <a:r>
              <a:rPr lang="en-US" sz="2400" b="1">
                <a:latin typeface="+mj-lt"/>
              </a:rPr>
              <a:t>robust funding for 9-8-8 ($502 million)</a:t>
            </a:r>
            <a:r>
              <a:rPr lang="en-US" sz="2400">
                <a:latin typeface="+mj-lt"/>
              </a:rPr>
              <a:t>. </a:t>
            </a:r>
          </a:p>
        </p:txBody>
      </p:sp>
    </p:spTree>
    <p:extLst>
      <p:ext uri="{BB962C8B-B14F-4D97-AF65-F5344CB8AC3E}">
        <p14:creationId xmlns:p14="http://schemas.microsoft.com/office/powerpoint/2010/main" val="236460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5EB9-9F39-DE8F-3A9F-4CE16BD67C6E}"/>
              </a:ext>
            </a:extLst>
          </p:cNvPr>
          <p:cNvSpPr>
            <a:spLocks noGrp="1"/>
          </p:cNvSpPr>
          <p:nvPr>
            <p:ph type="title"/>
          </p:nvPr>
        </p:nvSpPr>
        <p:spPr>
          <a:xfrm>
            <a:off x="564874" y="365125"/>
            <a:ext cx="11062252" cy="1061003"/>
          </a:xfrm>
        </p:spPr>
        <p:txBody>
          <a:bodyPr/>
          <a:lstStyle/>
          <a:p>
            <a:r>
              <a:rPr lang="en-US"/>
              <a:t>CAA Funding Levels</a:t>
            </a:r>
          </a:p>
        </p:txBody>
      </p:sp>
      <p:sp>
        <p:nvSpPr>
          <p:cNvPr id="3" name="Content Placeholder 2">
            <a:extLst>
              <a:ext uri="{FF2B5EF4-FFF2-40B4-BE49-F238E27FC236}">
                <a16:creationId xmlns:a16="http://schemas.microsoft.com/office/drawing/2014/main" id="{D3B283D9-B1EF-8C0D-A24E-F8AC0B24E3DF}"/>
              </a:ext>
            </a:extLst>
          </p:cNvPr>
          <p:cNvSpPr>
            <a:spLocks noGrp="1"/>
          </p:cNvSpPr>
          <p:nvPr>
            <p:ph idx="1"/>
          </p:nvPr>
        </p:nvSpPr>
        <p:spPr>
          <a:xfrm>
            <a:off x="564874" y="1426128"/>
            <a:ext cx="11062252" cy="4731391"/>
          </a:xfrm>
        </p:spPr>
        <p:txBody>
          <a:bodyPr/>
          <a:lstStyle/>
          <a:p>
            <a:r>
              <a:rPr lang="en-US" sz="1800" b="1">
                <a:latin typeface="+mj-lt"/>
              </a:rPr>
              <a:t>Substance Use Services</a:t>
            </a:r>
            <a:r>
              <a:rPr lang="en-US" sz="1800">
                <a:latin typeface="+mj-lt"/>
              </a:rPr>
              <a:t>: $4.2 billion (increase of $203 million) to combat the opioid epidemic. Funds are targeted toward improving treatment and prevention and workforce needs</a:t>
            </a:r>
          </a:p>
          <a:p>
            <a:r>
              <a:rPr lang="en-US" sz="1800" b="1">
                <a:latin typeface="+mj-lt"/>
              </a:rPr>
              <a:t>Certified Community Behavioral Health Clinics (CCBHCs): </a:t>
            </a:r>
            <a:r>
              <a:rPr lang="en-US" sz="1800">
                <a:latin typeface="+mj-lt"/>
              </a:rPr>
              <a:t>$385 million (increase of $70 million) for CCBHCs through SAMHSA grants</a:t>
            </a:r>
          </a:p>
          <a:p>
            <a:r>
              <a:rPr lang="en-US" sz="1800" b="1">
                <a:latin typeface="+mj-lt"/>
              </a:rPr>
              <a:t>988</a:t>
            </a:r>
            <a:r>
              <a:rPr lang="en-US" sz="1800">
                <a:latin typeface="+mj-lt"/>
              </a:rPr>
              <a:t>: $512 million for SAMHSA suicide prevention activities including $439.6 million for the 988 Suicide &amp; Crisis Lifeline</a:t>
            </a:r>
          </a:p>
          <a:p>
            <a:r>
              <a:rPr lang="en-US" sz="1800" b="1">
                <a:latin typeface="+mj-lt"/>
              </a:rPr>
              <a:t>Mental Health Block Grant</a:t>
            </a:r>
            <a:r>
              <a:rPr lang="en-US" sz="1800">
                <a:latin typeface="+mj-lt"/>
              </a:rPr>
              <a:t>: $1.01 billion (increase of $150 million)</a:t>
            </a:r>
          </a:p>
          <a:p>
            <a:r>
              <a:rPr lang="en-US" sz="1800" b="1">
                <a:latin typeface="+mj-lt"/>
              </a:rPr>
              <a:t>National Institute of Mental Health (NIMH): </a:t>
            </a:r>
            <a:r>
              <a:rPr lang="en-US" sz="1800">
                <a:latin typeface="+mj-lt"/>
              </a:rPr>
              <a:t>$2.34 billion (increase of $120.9 million)</a:t>
            </a:r>
          </a:p>
          <a:p>
            <a:r>
              <a:rPr lang="en-US" sz="1800" b="1">
                <a:latin typeface="+mj-lt"/>
              </a:rPr>
              <a:t>Mobile Crisis</a:t>
            </a:r>
            <a:r>
              <a:rPr lang="en-US" sz="1800">
                <a:latin typeface="+mj-lt"/>
              </a:rPr>
              <a:t>: $20 million (increase of $10 million) to help communities create mobile behavioral health crisis response teams</a:t>
            </a:r>
          </a:p>
          <a:p>
            <a:r>
              <a:rPr lang="en-US" sz="1800" b="1">
                <a:latin typeface="+mj-lt"/>
              </a:rPr>
              <a:t>Substance Use Disorder Treatment and Recovery (STAR) Loan Repayment Program</a:t>
            </a:r>
            <a:r>
              <a:rPr lang="en-US" sz="1800">
                <a:latin typeface="+mj-lt"/>
              </a:rPr>
              <a:t>: $40 million toward educating and training SUD professionals</a:t>
            </a:r>
          </a:p>
          <a:p>
            <a:r>
              <a:rPr lang="en-US" sz="1800" b="1">
                <a:latin typeface="+mj-lt"/>
              </a:rPr>
              <a:t>Parity</a:t>
            </a:r>
            <a:r>
              <a:rPr lang="en-US" sz="1800">
                <a:latin typeface="+mj-lt"/>
              </a:rPr>
              <a:t>: Authorizes $10 million for grants to states to support parity enforcement</a:t>
            </a:r>
          </a:p>
          <a:p>
            <a:endParaRPr lang="en-US" sz="1800">
              <a:latin typeface="+mj-lt"/>
            </a:endParaRPr>
          </a:p>
        </p:txBody>
      </p:sp>
    </p:spTree>
    <p:extLst>
      <p:ext uri="{BB962C8B-B14F-4D97-AF65-F5344CB8AC3E}">
        <p14:creationId xmlns:p14="http://schemas.microsoft.com/office/powerpoint/2010/main" val="330713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564874" y="2375601"/>
            <a:ext cx="11062252" cy="1325563"/>
          </a:xfrm>
        </p:spPr>
        <p:txBody>
          <a:bodyPr/>
          <a:lstStyle/>
          <a:p>
            <a:pPr algn="ctr"/>
            <a:r>
              <a:rPr lang="en-US" sz="6000">
                <a:latin typeface="Calibri Light"/>
                <a:cs typeface="Calibri Light"/>
              </a:rPr>
              <a:t>Certified Community Behavioral Health Clinics (CCBHCs)</a:t>
            </a:r>
            <a:endParaRPr lang="en-US" sz="6000"/>
          </a:p>
        </p:txBody>
      </p:sp>
    </p:spTree>
    <p:extLst>
      <p:ext uri="{BB962C8B-B14F-4D97-AF65-F5344CB8AC3E}">
        <p14:creationId xmlns:p14="http://schemas.microsoft.com/office/powerpoint/2010/main" val="294247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7018-63D1-41E5-A597-989947803496}"/>
              </a:ext>
            </a:extLst>
          </p:cNvPr>
          <p:cNvSpPr>
            <a:spLocks noGrp="1"/>
          </p:cNvSpPr>
          <p:nvPr>
            <p:ph type="title"/>
          </p:nvPr>
        </p:nvSpPr>
        <p:spPr>
          <a:xfrm>
            <a:off x="1901484" y="190118"/>
            <a:ext cx="8090451" cy="964910"/>
          </a:xfrm>
        </p:spPr>
        <p:txBody>
          <a:bodyPr/>
          <a:lstStyle/>
          <a:p>
            <a:r>
              <a:rPr lang="en-US" sz="4000"/>
              <a:t>CCBHC Scope of Services</a:t>
            </a:r>
          </a:p>
        </p:txBody>
      </p:sp>
      <p:pic>
        <p:nvPicPr>
          <p:cNvPr id="4" name="Picture 3" descr="Graphical user interface, diagram&#10;&#10;Description automatically generated">
            <a:extLst>
              <a:ext uri="{FF2B5EF4-FFF2-40B4-BE49-F238E27FC236}">
                <a16:creationId xmlns:a16="http://schemas.microsoft.com/office/drawing/2014/main" id="{1B6EF03A-53CD-4340-B483-D540B18EC48B}"/>
              </a:ext>
            </a:extLst>
          </p:cNvPr>
          <p:cNvPicPr>
            <a:picLocks noChangeAspect="1"/>
          </p:cNvPicPr>
          <p:nvPr/>
        </p:nvPicPr>
        <p:blipFill rotWithShape="1">
          <a:blip r:embed="rId3"/>
          <a:srcRect r="19896"/>
          <a:stretch/>
        </p:blipFill>
        <p:spPr>
          <a:xfrm>
            <a:off x="1617303" y="1405209"/>
            <a:ext cx="6906780" cy="4850015"/>
          </a:xfrm>
          <a:prstGeom prst="rect">
            <a:avLst/>
          </a:prstGeom>
        </p:spPr>
      </p:pic>
      <p:pic>
        <p:nvPicPr>
          <p:cNvPr id="5" name="Picture 4" descr="Graphical user interface, diagram&#10;&#10;Description automatically generated">
            <a:extLst>
              <a:ext uri="{FF2B5EF4-FFF2-40B4-BE49-F238E27FC236}">
                <a16:creationId xmlns:a16="http://schemas.microsoft.com/office/drawing/2014/main" id="{92447E63-2ADD-44B6-9DEC-A2F5622504E6}"/>
              </a:ext>
            </a:extLst>
          </p:cNvPr>
          <p:cNvPicPr>
            <a:picLocks noChangeAspect="1"/>
          </p:cNvPicPr>
          <p:nvPr/>
        </p:nvPicPr>
        <p:blipFill rotWithShape="1">
          <a:blip r:embed="rId3"/>
          <a:srcRect l="80521" t="63519"/>
          <a:stretch/>
        </p:blipFill>
        <p:spPr>
          <a:xfrm>
            <a:off x="7851680" y="2845594"/>
            <a:ext cx="2543176" cy="2679175"/>
          </a:xfrm>
          <a:prstGeom prst="rect">
            <a:avLst/>
          </a:prstGeom>
        </p:spPr>
      </p:pic>
      <p:sp>
        <p:nvSpPr>
          <p:cNvPr id="18" name="Star: 5 Points 17">
            <a:extLst>
              <a:ext uri="{FF2B5EF4-FFF2-40B4-BE49-F238E27FC236}">
                <a16:creationId xmlns:a16="http://schemas.microsoft.com/office/drawing/2014/main" id="{B0DF3EEB-1BB8-45EE-8C7A-57DFB8B680CD}"/>
              </a:ext>
            </a:extLst>
          </p:cNvPr>
          <p:cNvSpPr/>
          <p:nvPr/>
        </p:nvSpPr>
        <p:spPr>
          <a:xfrm>
            <a:off x="6928980" y="2717940"/>
            <a:ext cx="198834" cy="198834"/>
          </a:xfrm>
          <a:prstGeom prst="star5">
            <a:avLst/>
          </a:prstGeom>
          <a:solidFill>
            <a:srgbClr val="88A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E61DB8E-2353-46D6-9595-F12A85170A56}"/>
              </a:ext>
            </a:extLst>
          </p:cNvPr>
          <p:cNvSpPr txBox="1"/>
          <p:nvPr/>
        </p:nvSpPr>
        <p:spPr>
          <a:xfrm>
            <a:off x="7246556" y="1730876"/>
            <a:ext cx="307621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44F9F"/>
                </a:solidFill>
                <a:effectLst/>
                <a:uLnTx/>
                <a:uFillTx/>
                <a:latin typeface="Calibri Light" panose="020F0302020204030204"/>
                <a:ea typeface="+mn-ea"/>
                <a:cs typeface="+mn-cs"/>
              </a:rPr>
              <a:t>Unless there is an existing state-sanctioned, certified, or licensed system or network for the provision of crisis behavioral health services that dictates otherwise.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831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500980" y="1034174"/>
            <a:ext cx="8522129" cy="5372472"/>
            <a:chOff x="5157992" y="1665629"/>
            <a:chExt cx="2936367" cy="1919171"/>
          </a:xfrm>
          <a:solidFill>
            <a:schemeClr val="bg2">
              <a:lumMod val="90000"/>
            </a:schemeClr>
          </a:solidFill>
        </p:grpSpPr>
        <p:sp>
          <p:nvSpPr>
            <p:cNvPr id="13"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accent6">
                <a:lumMod val="75000"/>
              </a:schemeClr>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14"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15"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16"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solidFill>
                  <a:schemeClr val="bg1">
                    <a:lumMod val="95000"/>
                  </a:schemeClr>
                </a:solidFill>
                <a:latin typeface="Source Sans Pro" panose="020B0503030403020204" pitchFamily="34" charset="0"/>
              </a:endParaRPr>
            </a:p>
          </p:txBody>
        </p:sp>
        <p:sp>
          <p:nvSpPr>
            <p:cNvPr id="17"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18"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19"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0"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chemeClr val="accent6">
                <a:lumMod val="75000"/>
              </a:schemeClr>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1"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2"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3"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4"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5"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6"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7"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8"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rgbClr val="548235"/>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29"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0"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1"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solidFill>
                  <a:schemeClr val="accent2"/>
                </a:solidFill>
                <a:latin typeface="Source Sans Pro" panose="020B0503030403020204" pitchFamily="34" charset="0"/>
              </a:endParaRPr>
            </a:p>
          </p:txBody>
        </p:sp>
        <p:sp>
          <p:nvSpPr>
            <p:cNvPr id="32"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3"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4"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5"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6"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7"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8"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39"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0"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1"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2"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3"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4"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5"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6"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solidFill>
                  <a:schemeClr val="accent6"/>
                </a:solidFill>
                <a:latin typeface="Source Sans Pro" panose="020B0503030403020204" pitchFamily="34" charset="0"/>
              </a:endParaRPr>
            </a:p>
          </p:txBody>
        </p:sp>
        <p:sp>
          <p:nvSpPr>
            <p:cNvPr id="47"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8"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chemeClr val="bg2">
                <a:lumMod val="90000"/>
              </a:schemeClr>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49"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52"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53"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54"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55"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56"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0"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1" name="Line 48"/>
            <p:cNvSpPr>
              <a:spLocks noChangeShapeType="1"/>
            </p:cNvSpPr>
            <p:nvPr/>
          </p:nvSpPr>
          <p:spPr bwMode="auto">
            <a:xfrm>
              <a:off x="6881808" y="2014722"/>
              <a:ext cx="0" cy="0"/>
            </a:xfrm>
            <a:prstGeom prst="line">
              <a:avLst/>
            </a:prstGeom>
            <a:grpFill/>
            <a:ln w="0">
              <a:solidFill>
                <a:schemeClr val="bg2"/>
              </a:solidFill>
              <a:round/>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2" name="Line 49"/>
            <p:cNvSpPr>
              <a:spLocks noChangeShapeType="1"/>
            </p:cNvSpPr>
            <p:nvPr/>
          </p:nvSpPr>
          <p:spPr bwMode="auto">
            <a:xfrm>
              <a:off x="6881808" y="2014722"/>
              <a:ext cx="0" cy="0"/>
            </a:xfrm>
            <a:prstGeom prst="line">
              <a:avLst/>
            </a:prstGeom>
            <a:grp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3"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rgbClr val="EA5E29"/>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4"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5"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FFC000"/>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6"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7"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8"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chemeClr val="accent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bodyPr>
            <a:lstStyle/>
            <a:p>
              <a:endParaRPr lang="en-US" sz="675" b="1">
                <a:latin typeface="Source Sans Pro" panose="020B0503030403020204" pitchFamily="34" charset="0"/>
              </a:endParaRPr>
            </a:p>
          </p:txBody>
        </p:sp>
        <p:sp>
          <p:nvSpPr>
            <p:cNvPr id="69" name="Freeform 68"/>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rgbClr val="4472C4"/>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noAutofit/>
            </a:bodyPr>
            <a:lstStyle/>
            <a:p>
              <a:endParaRPr lang="en-US" sz="675" b="1">
                <a:latin typeface="Source Sans Pro" panose="020B0503030403020204" pitchFamily="34" charset="0"/>
              </a:endParaRPr>
            </a:p>
          </p:txBody>
        </p:sp>
        <p:sp>
          <p:nvSpPr>
            <p:cNvPr id="70" name="Freeform 69"/>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rgbClr val="5F3467"/>
            </a:solidFill>
            <a:ln w="0" cap="flat">
              <a:solidFill>
                <a:schemeClr val="bg2"/>
              </a:solidFill>
              <a:prstDash val="solid"/>
              <a:miter lim="800000"/>
              <a:headEnd/>
              <a:tailEnd/>
            </a:ln>
          </p:spPr>
          <p:txBody>
            <a:bodyPr vert="horz" wrap="square" lIns="34290" tIns="17145" rIns="34290" bIns="17145" numCol="1" anchor="t" anchorCtr="0" compatLnSpc="1">
              <a:prstTxWarp prst="textNoShape">
                <a:avLst/>
              </a:prstTxWarp>
              <a:noAutofit/>
            </a:bodyPr>
            <a:lstStyle/>
            <a:p>
              <a:endParaRPr lang="en-US" sz="675" b="1">
                <a:latin typeface="Source Sans Pro" panose="020B0503030403020204" pitchFamily="34" charset="0"/>
              </a:endParaRPr>
            </a:p>
          </p:txBody>
        </p:sp>
      </p:grpSp>
      <p:sp>
        <p:nvSpPr>
          <p:cNvPr id="71" name="Text Placeholder 6">
            <a:extLst>
              <a:ext uri="{FF2B5EF4-FFF2-40B4-BE49-F238E27FC236}">
                <a16:creationId xmlns:a16="http://schemas.microsoft.com/office/drawing/2014/main" id="{49B2C9E1-5AB8-AA49-9770-77FAB8529150}"/>
              </a:ext>
            </a:extLst>
          </p:cNvPr>
          <p:cNvSpPr txBox="1">
            <a:spLocks/>
          </p:cNvSpPr>
          <p:nvPr/>
        </p:nvSpPr>
        <p:spPr>
          <a:xfrm>
            <a:off x="212041" y="187831"/>
            <a:ext cx="10645736" cy="507831"/>
          </a:xfrm>
          <a:prstGeom prst="rect">
            <a:avLst/>
          </a:prstGeom>
        </p:spPr>
        <p:txBody>
          <a:bodyPr wrap="squar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2700" spc="113">
                <a:latin typeface="+mj-lt"/>
                <a:ea typeface="Source Sans Pro" panose="020B0503030403020204" pitchFamily="34" charset="0"/>
                <a:cs typeface="Noto Sans SemiBold" panose="020B0502040504020204" pitchFamily="34" charset="0"/>
              </a:rPr>
              <a:t>CCBHC State &amp; Federal Actions</a:t>
            </a:r>
          </a:p>
        </p:txBody>
      </p:sp>
      <p:sp>
        <p:nvSpPr>
          <p:cNvPr id="89" name="TextBox 88">
            <a:extLst>
              <a:ext uri="{FF2B5EF4-FFF2-40B4-BE49-F238E27FC236}">
                <a16:creationId xmlns:a16="http://schemas.microsoft.com/office/drawing/2014/main" id="{A6524F57-93A6-6240-B9B2-D4BE6A7D1253}"/>
              </a:ext>
            </a:extLst>
          </p:cNvPr>
          <p:cNvSpPr txBox="1"/>
          <p:nvPr/>
        </p:nvSpPr>
        <p:spPr>
          <a:xfrm>
            <a:off x="95177" y="3520514"/>
            <a:ext cx="2814352" cy="346249"/>
          </a:xfrm>
          <a:prstGeom prst="rect">
            <a:avLst/>
          </a:prstGeom>
          <a:noFill/>
        </p:spPr>
        <p:txBody>
          <a:bodyPr wrap="square" rtlCol="0" anchor="ctr" anchorCtr="0">
            <a:spAutoFit/>
          </a:bodyPr>
          <a:lstStyle/>
          <a:p>
            <a:r>
              <a:rPr lang="en-US" sz="1650" b="1" spc="113">
                <a:solidFill>
                  <a:schemeClr val="tx2"/>
                </a:solidFill>
                <a:latin typeface="+mj-lt"/>
                <a:ea typeface="Noto Sans Light" panose="020B0402040504020204" pitchFamily="34" charset="0"/>
                <a:cs typeface="Lato" panose="020F0502020204030203" pitchFamily="34" charset="0"/>
              </a:rPr>
              <a:t>Federal &amp; State Actions</a:t>
            </a:r>
          </a:p>
        </p:txBody>
      </p:sp>
      <p:sp>
        <p:nvSpPr>
          <p:cNvPr id="95" name="Rectangle 94">
            <a:extLst>
              <a:ext uri="{FF2B5EF4-FFF2-40B4-BE49-F238E27FC236}">
                <a16:creationId xmlns:a16="http://schemas.microsoft.com/office/drawing/2014/main" id="{8443D24B-7B61-994E-9145-7EDBC0B85FD3}"/>
              </a:ext>
            </a:extLst>
          </p:cNvPr>
          <p:cNvSpPr/>
          <p:nvPr/>
        </p:nvSpPr>
        <p:spPr>
          <a:xfrm>
            <a:off x="218851" y="3985164"/>
            <a:ext cx="250296" cy="252712"/>
          </a:xfrm>
          <a:prstGeom prst="rect">
            <a:avLst/>
          </a:prstGeom>
          <a:solidFill>
            <a:srgbClr val="EA5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Source Sans Pro Light" panose="020B0403030403020204" pitchFamily="34" charset="0"/>
            </a:endParaRPr>
          </a:p>
        </p:txBody>
      </p:sp>
      <p:sp>
        <p:nvSpPr>
          <p:cNvPr id="76" name="Rectangle 75">
            <a:extLst>
              <a:ext uri="{FF2B5EF4-FFF2-40B4-BE49-F238E27FC236}">
                <a16:creationId xmlns:a16="http://schemas.microsoft.com/office/drawing/2014/main" id="{5F1867C9-C192-4E58-B5CE-D94AC982F623}"/>
              </a:ext>
            </a:extLst>
          </p:cNvPr>
          <p:cNvSpPr/>
          <p:nvPr/>
        </p:nvSpPr>
        <p:spPr>
          <a:xfrm>
            <a:off x="216012" y="4237288"/>
            <a:ext cx="250296" cy="252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Source Sans Pro Light" panose="020B0403030403020204" pitchFamily="34" charset="0"/>
            </a:endParaRPr>
          </a:p>
        </p:txBody>
      </p:sp>
      <p:sp>
        <p:nvSpPr>
          <p:cNvPr id="77" name="Rectangle 76">
            <a:extLst>
              <a:ext uri="{FF2B5EF4-FFF2-40B4-BE49-F238E27FC236}">
                <a16:creationId xmlns:a16="http://schemas.microsoft.com/office/drawing/2014/main" id="{092D96A6-FE4A-44A4-BAA8-94E60B2E29FE}"/>
              </a:ext>
            </a:extLst>
          </p:cNvPr>
          <p:cNvSpPr/>
          <p:nvPr/>
        </p:nvSpPr>
        <p:spPr>
          <a:xfrm>
            <a:off x="216012" y="4497797"/>
            <a:ext cx="250296" cy="2527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Source Sans Pro Light" panose="020B0403030403020204" pitchFamily="34" charset="0"/>
            </a:endParaRPr>
          </a:p>
        </p:txBody>
      </p:sp>
      <p:sp>
        <p:nvSpPr>
          <p:cNvPr id="78" name="Subtitle 2">
            <a:extLst>
              <a:ext uri="{FF2B5EF4-FFF2-40B4-BE49-F238E27FC236}">
                <a16:creationId xmlns:a16="http://schemas.microsoft.com/office/drawing/2014/main" id="{9A3F9786-B9DA-4435-9EE9-0EA308E99B1C}"/>
              </a:ext>
            </a:extLst>
          </p:cNvPr>
          <p:cNvSpPr txBox="1">
            <a:spLocks/>
          </p:cNvSpPr>
          <p:nvPr/>
        </p:nvSpPr>
        <p:spPr>
          <a:xfrm>
            <a:off x="564589" y="3998032"/>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a:latin typeface="+mj-lt"/>
                <a:ea typeface="Noto Sans Light" panose="020B0402040504020204" pitchFamily="34" charset="0"/>
                <a:cs typeface="Lato Light" panose="020F0502020204030203" pitchFamily="34" charset="0"/>
              </a:rPr>
              <a:t>Established the CCBHC Model through Medicaid Demonstration </a:t>
            </a:r>
          </a:p>
        </p:txBody>
      </p:sp>
      <p:sp>
        <p:nvSpPr>
          <p:cNvPr id="79" name="Subtitle 2">
            <a:extLst>
              <a:ext uri="{FF2B5EF4-FFF2-40B4-BE49-F238E27FC236}">
                <a16:creationId xmlns:a16="http://schemas.microsoft.com/office/drawing/2014/main" id="{0B3AC427-E1C7-4737-893B-8F229835020A}"/>
              </a:ext>
            </a:extLst>
          </p:cNvPr>
          <p:cNvSpPr txBox="1">
            <a:spLocks/>
          </p:cNvSpPr>
          <p:nvPr/>
        </p:nvSpPr>
        <p:spPr>
          <a:xfrm>
            <a:off x="547274" y="4259129"/>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a:latin typeface="+mj-lt"/>
                <a:ea typeface="Noto Sans Light" panose="020B0402040504020204" pitchFamily="34" charset="0"/>
                <a:cs typeface="Lato Light" panose="020F0502020204030203" pitchFamily="34" charset="0"/>
              </a:rPr>
              <a:t>CCBHC Planning Grant (2016)</a:t>
            </a:r>
          </a:p>
        </p:txBody>
      </p:sp>
      <p:sp>
        <p:nvSpPr>
          <p:cNvPr id="80" name="Subtitle 2">
            <a:extLst>
              <a:ext uri="{FF2B5EF4-FFF2-40B4-BE49-F238E27FC236}">
                <a16:creationId xmlns:a16="http://schemas.microsoft.com/office/drawing/2014/main" id="{7D7E320B-D800-4728-93ED-AD7B2EAED46D}"/>
              </a:ext>
            </a:extLst>
          </p:cNvPr>
          <p:cNvSpPr txBox="1">
            <a:spLocks/>
          </p:cNvSpPr>
          <p:nvPr/>
        </p:nvSpPr>
        <p:spPr>
          <a:xfrm>
            <a:off x="553642" y="4517212"/>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a:latin typeface="+mj-lt"/>
                <a:ea typeface="Noto Sans Light" panose="020B0402040504020204" pitchFamily="34" charset="0"/>
                <a:cs typeface="Lato Light" panose="020F0502020204030203" pitchFamily="34" charset="0"/>
              </a:rPr>
              <a:t>CCBHC Planning Grant (2023)</a:t>
            </a:r>
          </a:p>
        </p:txBody>
      </p:sp>
      <p:sp>
        <p:nvSpPr>
          <p:cNvPr id="81" name="Rectangle 80">
            <a:extLst>
              <a:ext uri="{FF2B5EF4-FFF2-40B4-BE49-F238E27FC236}">
                <a16:creationId xmlns:a16="http://schemas.microsoft.com/office/drawing/2014/main" id="{E675AD8A-9EF4-47B4-A00C-B2F6FCFBC84E}"/>
              </a:ext>
            </a:extLst>
          </p:cNvPr>
          <p:cNvSpPr/>
          <p:nvPr/>
        </p:nvSpPr>
        <p:spPr>
          <a:xfrm>
            <a:off x="216011" y="4742082"/>
            <a:ext cx="250296" cy="252712"/>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Source Sans Pro Light" panose="020B0403030403020204" pitchFamily="34" charset="0"/>
            </a:endParaRPr>
          </a:p>
        </p:txBody>
      </p:sp>
      <p:sp>
        <p:nvSpPr>
          <p:cNvPr id="82" name="Subtitle 2">
            <a:extLst>
              <a:ext uri="{FF2B5EF4-FFF2-40B4-BE49-F238E27FC236}">
                <a16:creationId xmlns:a16="http://schemas.microsoft.com/office/drawing/2014/main" id="{E417656E-ED39-4481-A677-EFC5DDD28A56}"/>
              </a:ext>
            </a:extLst>
          </p:cNvPr>
          <p:cNvSpPr txBox="1">
            <a:spLocks/>
          </p:cNvSpPr>
          <p:nvPr/>
        </p:nvSpPr>
        <p:spPr>
          <a:xfrm>
            <a:off x="560009" y="4761392"/>
            <a:ext cx="4080992"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a:latin typeface="+mj-lt"/>
                <a:ea typeface="Noto Sans Light" panose="020B0402040504020204" pitchFamily="34" charset="0"/>
                <a:cs typeface="Lato Light" panose="020F0502020204030203" pitchFamily="34" charset="0"/>
              </a:rPr>
              <a:t>No CCBHC Actions </a:t>
            </a:r>
          </a:p>
        </p:txBody>
      </p:sp>
      <p:sp>
        <p:nvSpPr>
          <p:cNvPr id="83" name="Rectangle 82">
            <a:extLst>
              <a:ext uri="{FF2B5EF4-FFF2-40B4-BE49-F238E27FC236}">
                <a16:creationId xmlns:a16="http://schemas.microsoft.com/office/drawing/2014/main" id="{366FC0E4-2F1C-493D-B067-17DF22DD19A4}"/>
              </a:ext>
            </a:extLst>
          </p:cNvPr>
          <p:cNvSpPr/>
          <p:nvPr/>
        </p:nvSpPr>
        <p:spPr>
          <a:xfrm>
            <a:off x="216011" y="4998896"/>
            <a:ext cx="250296" cy="2527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Source Sans Pro Light" panose="020B0403030403020204" pitchFamily="34" charset="0"/>
            </a:endParaRPr>
          </a:p>
        </p:txBody>
      </p:sp>
      <p:sp>
        <p:nvSpPr>
          <p:cNvPr id="84" name="Subtitle 2">
            <a:extLst>
              <a:ext uri="{FF2B5EF4-FFF2-40B4-BE49-F238E27FC236}">
                <a16:creationId xmlns:a16="http://schemas.microsoft.com/office/drawing/2014/main" id="{E3B42237-C11C-4F0C-A601-F703BF8DD7C9}"/>
              </a:ext>
            </a:extLst>
          </p:cNvPr>
          <p:cNvSpPr txBox="1">
            <a:spLocks/>
          </p:cNvSpPr>
          <p:nvPr/>
        </p:nvSpPr>
        <p:spPr>
          <a:xfrm>
            <a:off x="543606" y="5019475"/>
            <a:ext cx="2703733"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a:latin typeface="+mj-lt"/>
                <a:ea typeface="Noto Sans Light" panose="020B0402040504020204" pitchFamily="34" charset="0"/>
                <a:cs typeface="Lato Light" panose="020F0502020204030203" pitchFamily="34" charset="0"/>
              </a:rPr>
              <a:t>State Legislation to Pursue the CCBHC Model </a:t>
            </a:r>
          </a:p>
        </p:txBody>
      </p:sp>
      <p:sp>
        <p:nvSpPr>
          <p:cNvPr id="2" name="Rectangle 1">
            <a:extLst>
              <a:ext uri="{FF2B5EF4-FFF2-40B4-BE49-F238E27FC236}">
                <a16:creationId xmlns:a16="http://schemas.microsoft.com/office/drawing/2014/main" id="{AF38A971-6651-A385-8E08-8737C7894C3D}"/>
              </a:ext>
            </a:extLst>
          </p:cNvPr>
          <p:cNvSpPr/>
          <p:nvPr/>
        </p:nvSpPr>
        <p:spPr>
          <a:xfrm>
            <a:off x="218851" y="5253676"/>
            <a:ext cx="243486" cy="252712"/>
          </a:xfrm>
          <a:prstGeom prst="rect">
            <a:avLst/>
          </a:prstGeom>
          <a:solidFill>
            <a:srgbClr val="5F3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Source Sans Pro Light" panose="020B0403030403020204" pitchFamily="34" charset="0"/>
            </a:endParaRPr>
          </a:p>
        </p:txBody>
      </p:sp>
      <p:sp>
        <p:nvSpPr>
          <p:cNvPr id="6" name="Subtitle 2">
            <a:extLst>
              <a:ext uri="{FF2B5EF4-FFF2-40B4-BE49-F238E27FC236}">
                <a16:creationId xmlns:a16="http://schemas.microsoft.com/office/drawing/2014/main" id="{C9260AE7-8F5C-3554-6927-13F7235CF722}"/>
              </a:ext>
            </a:extLst>
          </p:cNvPr>
          <p:cNvSpPr txBox="1">
            <a:spLocks/>
          </p:cNvSpPr>
          <p:nvPr/>
        </p:nvSpPr>
        <p:spPr>
          <a:xfrm>
            <a:off x="538581" y="5253676"/>
            <a:ext cx="2788988" cy="2621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500"/>
              </a:lnSpc>
              <a:spcBef>
                <a:spcPts val="638"/>
              </a:spcBef>
            </a:pPr>
            <a:r>
              <a:rPr lang="en-US" sz="1050">
                <a:latin typeface="+mj-lt"/>
                <a:ea typeface="Noto Sans Light" panose="020B0402040504020204" pitchFamily="34" charset="0"/>
                <a:cs typeface="Lato Light" panose="020F0502020204030203" pitchFamily="34" charset="0"/>
              </a:rPr>
              <a:t>CCBHC Clinic-level SAMHSA Grant</a:t>
            </a:r>
          </a:p>
        </p:txBody>
      </p:sp>
      <p:sp>
        <p:nvSpPr>
          <p:cNvPr id="9" name="TextBox 8">
            <a:extLst>
              <a:ext uri="{FF2B5EF4-FFF2-40B4-BE49-F238E27FC236}">
                <a16:creationId xmlns:a16="http://schemas.microsoft.com/office/drawing/2014/main" id="{FBC9EB14-7623-ADA4-CECE-EA26C5E95D14}"/>
              </a:ext>
            </a:extLst>
          </p:cNvPr>
          <p:cNvSpPr txBox="1"/>
          <p:nvPr/>
        </p:nvSpPr>
        <p:spPr>
          <a:xfrm>
            <a:off x="219560" y="1374085"/>
            <a:ext cx="3220877" cy="1938992"/>
          </a:xfrm>
          <a:prstGeom prst="rect">
            <a:avLst/>
          </a:prstGeom>
          <a:noFill/>
        </p:spPr>
        <p:txBody>
          <a:bodyPr wrap="square" rtlCol="0">
            <a:spAutoFit/>
          </a:bodyPr>
          <a:lstStyle/>
          <a:p>
            <a:pPr marL="0" marR="0">
              <a:spcBef>
                <a:spcPts val="0"/>
              </a:spcBef>
              <a:spcAft>
                <a:spcPts val="0"/>
              </a:spcAft>
            </a:pPr>
            <a:r>
              <a:rPr lang="en-US" sz="1200">
                <a:effectLst/>
                <a:latin typeface="+mj-lt"/>
                <a:ea typeface="Calibri" panose="020F0502020204030204" pitchFamily="34" charset="0"/>
              </a:rPr>
              <a:t>CCBHC state planning grant awardees are below:</a:t>
            </a:r>
          </a:p>
          <a:p>
            <a:pPr marL="342900" marR="0" lvl="0" indent="-342900">
              <a:spcBef>
                <a:spcPts val="0"/>
              </a:spcBef>
              <a:spcAft>
                <a:spcPts val="0"/>
              </a:spcAft>
              <a:buFont typeface="Symbol" panose="05050102010706020507" pitchFamily="18" charset="2"/>
              <a:buChar char=""/>
            </a:pPr>
            <a:r>
              <a:rPr lang="en-US" sz="1200" b="1">
                <a:solidFill>
                  <a:srgbClr val="EB5E29"/>
                </a:solidFill>
                <a:effectLst/>
                <a:latin typeface="+mj-lt"/>
                <a:ea typeface="Times New Roman" panose="02020603050405020304" pitchFamily="18" charset="0"/>
              </a:rPr>
              <a:t>10 states </a:t>
            </a:r>
            <a:r>
              <a:rPr lang="en-US" sz="1200">
                <a:effectLst/>
                <a:latin typeface="+mj-lt"/>
                <a:ea typeface="Times New Roman" panose="02020603050405020304" pitchFamily="18" charset="0"/>
              </a:rPr>
              <a:t>launched the CCBHC model through the Medicaid Demonstration: </a:t>
            </a:r>
            <a:r>
              <a:rPr lang="en-US" sz="1200" b="1">
                <a:effectLst/>
                <a:latin typeface="+mj-lt"/>
                <a:ea typeface="Times New Roman" panose="02020603050405020304" pitchFamily="18" charset="0"/>
              </a:rPr>
              <a:t>KY, MI, MN, MO, NV, NJ, NY, OK, OR, and PA.</a:t>
            </a:r>
            <a:endParaRPr lang="en-US" sz="120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a:solidFill>
                  <a:srgbClr val="EEB64F"/>
                </a:solidFill>
                <a:effectLst/>
                <a:latin typeface="+mj-lt"/>
                <a:ea typeface="Times New Roman" panose="02020603050405020304" pitchFamily="18" charset="0"/>
              </a:rPr>
              <a:t>15 states </a:t>
            </a:r>
            <a:r>
              <a:rPr lang="en-US" sz="1200">
                <a:effectLst/>
                <a:latin typeface="+mj-lt"/>
                <a:ea typeface="Times New Roman" panose="02020603050405020304" pitchFamily="18" charset="0"/>
              </a:rPr>
              <a:t>received the 2023 planning grants: </a:t>
            </a:r>
            <a:r>
              <a:rPr lang="en-US" sz="1200" b="1">
                <a:effectLst/>
                <a:latin typeface="+mj-lt"/>
                <a:ea typeface="Times New Roman" panose="02020603050405020304" pitchFamily="18" charset="0"/>
              </a:rPr>
              <a:t>AL, DE, GA, IA, KS, ME, MS, MT, NM, NC, NH, OH, RI, VT, and WV</a:t>
            </a:r>
            <a:r>
              <a:rPr lang="en-US" sz="1200">
                <a:effectLst/>
                <a:latin typeface="+mj-lt"/>
                <a:ea typeface="Times New Roman" panose="02020603050405020304" pitchFamily="18" charset="0"/>
              </a:rPr>
              <a:t>. </a:t>
            </a:r>
            <a:endParaRPr lang="en-US" sz="1200">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1">
                <a:solidFill>
                  <a:schemeClr val="accent1"/>
                </a:solidFill>
                <a:effectLst/>
                <a:latin typeface="+mj-lt"/>
                <a:ea typeface="Times New Roman" panose="02020603050405020304" pitchFamily="18" charset="0"/>
              </a:rPr>
              <a:t>10 non-demo states </a:t>
            </a:r>
            <a:r>
              <a:rPr lang="en-US" sz="1200">
                <a:effectLst/>
                <a:latin typeface="+mj-lt"/>
                <a:ea typeface="Times New Roman" panose="02020603050405020304" pitchFamily="18" charset="0"/>
              </a:rPr>
              <a:t>that previously received planning grants (2016): </a:t>
            </a:r>
            <a:r>
              <a:rPr lang="en-US" sz="1200" b="1">
                <a:effectLst/>
                <a:latin typeface="+mj-lt"/>
                <a:ea typeface="Times New Roman" panose="02020603050405020304" pitchFamily="18" charset="0"/>
              </a:rPr>
              <a:t>AK, CA, CO, CT, IL, IN, MA, MD, TX, and VA.</a:t>
            </a:r>
            <a:r>
              <a:rPr lang="en-US" sz="1200">
                <a:effectLst/>
                <a:latin typeface="+mj-lt"/>
                <a:ea typeface="Times New Roman" panose="02020603050405020304" pitchFamily="18" charset="0"/>
              </a:rPr>
              <a:t>  </a:t>
            </a:r>
            <a:endParaRPr lang="en-US" sz="1200">
              <a:effectLst/>
              <a:latin typeface="+mj-lt"/>
              <a:ea typeface="Calibri" panose="020F0502020204030204" pitchFamily="34" charset="0"/>
            </a:endParaRPr>
          </a:p>
        </p:txBody>
      </p:sp>
    </p:spTree>
    <p:extLst>
      <p:ext uri="{BB962C8B-B14F-4D97-AF65-F5344CB8AC3E}">
        <p14:creationId xmlns:p14="http://schemas.microsoft.com/office/powerpoint/2010/main" val="25062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97F2-4683-43B3-9378-37F3DF968C2D}"/>
              </a:ext>
            </a:extLst>
          </p:cNvPr>
          <p:cNvSpPr>
            <a:spLocks noGrp="1"/>
          </p:cNvSpPr>
          <p:nvPr>
            <p:ph type="title"/>
          </p:nvPr>
        </p:nvSpPr>
        <p:spPr>
          <a:xfrm>
            <a:off x="757677" y="191996"/>
            <a:ext cx="9383549" cy="1325563"/>
          </a:xfrm>
        </p:spPr>
        <p:txBody>
          <a:bodyPr/>
          <a:lstStyle/>
          <a:p>
            <a:r>
              <a:rPr lang="en-US" sz="4000" b="1">
                <a:solidFill>
                  <a:srgbClr val="EB5E29"/>
                </a:solidFill>
              </a:rPr>
              <a:t>CCBHCs’ State Impact Over Time (2021 data)</a:t>
            </a:r>
          </a:p>
        </p:txBody>
      </p:sp>
      <p:sp>
        <p:nvSpPr>
          <p:cNvPr id="10" name="TextBox 9">
            <a:extLst>
              <a:ext uri="{FF2B5EF4-FFF2-40B4-BE49-F238E27FC236}">
                <a16:creationId xmlns:a16="http://schemas.microsoft.com/office/drawing/2014/main" id="{350B0D06-0E7D-4357-94AD-CD69B996A2F2}"/>
              </a:ext>
            </a:extLst>
          </p:cNvPr>
          <p:cNvSpPr txBox="1"/>
          <p:nvPr/>
        </p:nvSpPr>
        <p:spPr>
          <a:xfrm>
            <a:off x="2207274" y="1407831"/>
            <a:ext cx="8463774" cy="1169551"/>
          </a:xfrm>
          <a:prstGeom prst="rect">
            <a:avLst/>
          </a:prstGeom>
          <a:noFill/>
        </p:spPr>
        <p:txBody>
          <a:bodyPr wrap="square">
            <a:spAutoFit/>
          </a:bodyPr>
          <a:lstStyle/>
          <a:p>
            <a:r>
              <a:rPr lang="en-US" sz="1400" b="1">
                <a:latin typeface="+mj-lt"/>
              </a:rPr>
              <a:t>New York </a:t>
            </a:r>
            <a:endParaRPr lang="en-US" sz="1400" i="1">
              <a:latin typeface="+mj-lt"/>
            </a:endParaRPr>
          </a:p>
          <a:p>
            <a:pPr marL="342900" indent="-342900">
              <a:buFont typeface="Arial" panose="020B0604020202020204" pitchFamily="34" charset="0"/>
              <a:buChar char="•"/>
            </a:pPr>
            <a:r>
              <a:rPr lang="en-US" sz="1400">
                <a:latin typeface="+mj-lt"/>
                <a:ea typeface="Times New Roman" panose="02020603050405020304" pitchFamily="18" charset="0"/>
                <a:cs typeface="Times New Roman" panose="02020603050405020304" pitchFamily="18" charset="0"/>
              </a:rPr>
              <a:t>All-cause readmission dropped </a:t>
            </a:r>
            <a:r>
              <a:rPr lang="en-US" sz="1400" b="1">
                <a:latin typeface="+mj-lt"/>
                <a:ea typeface="Times New Roman" panose="02020603050405020304" pitchFamily="18" charset="0"/>
                <a:cs typeface="Times New Roman" panose="02020603050405020304" pitchFamily="18" charset="0"/>
              </a:rPr>
              <a:t>55%</a:t>
            </a:r>
            <a:r>
              <a:rPr lang="en-US" sz="1400">
                <a:latin typeface="+mj-lt"/>
                <a:ea typeface="Times New Roman" panose="02020603050405020304" pitchFamily="18" charset="0"/>
                <a:cs typeface="Times New Roman" panose="02020603050405020304" pitchFamily="18" charset="0"/>
              </a:rPr>
              <a:t> after year 1</a:t>
            </a:r>
            <a:endParaRPr lang="en-US" sz="140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400">
                <a:latin typeface="+mj-lt"/>
                <a:ea typeface="Times New Roman" panose="02020603050405020304" pitchFamily="18" charset="0"/>
                <a:cs typeface="Times New Roman" panose="02020603050405020304" pitchFamily="18" charset="0"/>
              </a:rPr>
              <a:t>BH inpatient an overall inpatient services show a </a:t>
            </a:r>
            <a:r>
              <a:rPr lang="en-US" sz="1400" b="1">
                <a:latin typeface="+mj-lt"/>
                <a:ea typeface="Times New Roman" panose="02020603050405020304" pitchFamily="18" charset="0"/>
                <a:cs typeface="Times New Roman" panose="02020603050405020304" pitchFamily="18" charset="0"/>
              </a:rPr>
              <a:t>27% and 20% decrease in monthly costs </a:t>
            </a:r>
            <a:r>
              <a:rPr lang="en-US" sz="1400">
                <a:latin typeface="+mj-lt"/>
                <a:ea typeface="Times New Roman" panose="02020603050405020304" pitchFamily="18" charset="0"/>
                <a:cs typeface="Times New Roman" panose="02020603050405020304" pitchFamily="18" charset="0"/>
              </a:rPr>
              <a:t>respectively</a:t>
            </a:r>
            <a:endParaRPr lang="en-US" sz="140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400">
                <a:latin typeface="+mj-lt"/>
                <a:ea typeface="Times New Roman" panose="02020603050405020304" pitchFamily="18" charset="0"/>
                <a:cs typeface="Times New Roman" panose="02020603050405020304" pitchFamily="18" charset="0"/>
              </a:rPr>
              <a:t>BH ED and overall ED services showed </a:t>
            </a:r>
            <a:r>
              <a:rPr lang="en-US" sz="1400" b="1">
                <a:latin typeface="+mj-lt"/>
                <a:ea typeface="Times New Roman" panose="02020603050405020304" pitchFamily="18" charset="0"/>
                <a:cs typeface="Times New Roman" panose="02020603050405020304" pitchFamily="18" charset="0"/>
              </a:rPr>
              <a:t>26% and 30% decrease in monthly cost </a:t>
            </a:r>
            <a:r>
              <a:rPr lang="en-US" sz="1400">
                <a:latin typeface="+mj-lt"/>
                <a:ea typeface="Times New Roman" panose="02020603050405020304" pitchFamily="18" charset="0"/>
                <a:cs typeface="Times New Roman" panose="02020603050405020304" pitchFamily="18" charset="0"/>
              </a:rPr>
              <a:t>respectively</a:t>
            </a:r>
            <a:endParaRPr lang="en-US" sz="140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400" b="1">
                <a:latin typeface="+mj-lt"/>
                <a:ea typeface="Times New Roman" panose="02020603050405020304" pitchFamily="18" charset="0"/>
                <a:cs typeface="Times New Roman" panose="02020603050405020304" pitchFamily="18" charset="0"/>
              </a:rPr>
              <a:t>24% increase</a:t>
            </a:r>
            <a:r>
              <a:rPr lang="en-US" sz="1400">
                <a:latin typeface="+mj-lt"/>
                <a:ea typeface="Times New Roman" panose="02020603050405020304" pitchFamily="18" charset="0"/>
                <a:cs typeface="Times New Roman" panose="02020603050405020304" pitchFamily="18" charset="0"/>
              </a:rPr>
              <a:t> in BH services for children and youth</a:t>
            </a:r>
          </a:p>
        </p:txBody>
      </p:sp>
      <p:pic>
        <p:nvPicPr>
          <p:cNvPr id="7" name="Picture 6">
            <a:extLst>
              <a:ext uri="{FF2B5EF4-FFF2-40B4-BE49-F238E27FC236}">
                <a16:creationId xmlns:a16="http://schemas.microsoft.com/office/drawing/2014/main" id="{01CC12E0-5F0C-406C-B768-E54033F85C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7677" y="1551979"/>
            <a:ext cx="1432655" cy="1096696"/>
          </a:xfrm>
          <a:prstGeom prst="rect">
            <a:avLst/>
          </a:prstGeom>
        </p:spPr>
      </p:pic>
      <p:sp>
        <p:nvSpPr>
          <p:cNvPr id="6" name="TextBox 5">
            <a:extLst>
              <a:ext uri="{FF2B5EF4-FFF2-40B4-BE49-F238E27FC236}">
                <a16:creationId xmlns:a16="http://schemas.microsoft.com/office/drawing/2014/main" id="{51FB6860-4BAE-4FD9-ACC1-A79AF2733488}"/>
              </a:ext>
            </a:extLst>
          </p:cNvPr>
          <p:cNvSpPr txBox="1"/>
          <p:nvPr/>
        </p:nvSpPr>
        <p:spPr>
          <a:xfrm>
            <a:off x="2243850" y="2956462"/>
            <a:ext cx="8390622" cy="1169551"/>
          </a:xfrm>
          <a:prstGeom prst="rect">
            <a:avLst/>
          </a:prstGeom>
          <a:noFill/>
        </p:spPr>
        <p:txBody>
          <a:bodyPr wrap="square">
            <a:spAutoFit/>
          </a:bodyPr>
          <a:lstStyle/>
          <a:p>
            <a:r>
              <a:rPr lang="en-US" sz="1400" b="1">
                <a:latin typeface="+mj-lt"/>
              </a:rPr>
              <a:t>Oklahoma</a:t>
            </a:r>
            <a:endParaRPr lang="en-US" sz="1400" b="1" i="1">
              <a:latin typeface="+mj-lt"/>
            </a:endParaRPr>
          </a:p>
          <a:p>
            <a:pPr marL="285750" indent="-285750">
              <a:buFont typeface="Arial" panose="020B0604020202020204" pitchFamily="34" charset="0"/>
              <a:buChar char="•"/>
            </a:pPr>
            <a:r>
              <a:rPr lang="en-US" sz="1400" b="1">
                <a:solidFill>
                  <a:srgbClr val="000000"/>
                </a:solidFill>
                <a:latin typeface="+mj-lt"/>
                <a:ea typeface="Calibri" panose="020F0502020204030204" pitchFamily="34" charset="0"/>
              </a:rPr>
              <a:t>Nearly 1,000 new jobs to health care with an economic impact of $35 million dollars </a:t>
            </a:r>
            <a:r>
              <a:rPr lang="en-US" sz="1400">
                <a:solidFill>
                  <a:srgbClr val="000000"/>
                </a:solidFill>
                <a:latin typeface="+mj-lt"/>
                <a:ea typeface="Calibri" panose="020F0502020204030204" pitchFamily="34" charset="0"/>
              </a:rPr>
              <a:t>and an overall reduction in unemployment. </a:t>
            </a:r>
          </a:p>
          <a:p>
            <a:pPr marL="285750" indent="-285750">
              <a:buFont typeface="Arial" panose="020B0604020202020204" pitchFamily="34" charset="0"/>
              <a:buChar char="•"/>
            </a:pPr>
            <a:r>
              <a:rPr lang="en-US" sz="1400">
                <a:solidFill>
                  <a:srgbClr val="000000"/>
                </a:solidFill>
                <a:latin typeface="+mj-lt"/>
                <a:ea typeface="Times New Roman" panose="02020603050405020304" pitchFamily="18" charset="0"/>
              </a:rPr>
              <a:t>Inpatient hospitalizations among adult clients at any Oklahoma psychiatric hospital </a:t>
            </a:r>
            <a:r>
              <a:rPr lang="en-US" sz="1400" b="1">
                <a:solidFill>
                  <a:srgbClr val="000000"/>
                </a:solidFill>
                <a:latin typeface="+mj-lt"/>
                <a:ea typeface="Times New Roman" panose="02020603050405020304" pitchFamily="18" charset="0"/>
              </a:rPr>
              <a:t>reduced by of 93.1%. </a:t>
            </a:r>
          </a:p>
          <a:p>
            <a:pPr marL="285750" indent="-285750">
              <a:buFont typeface="Arial" panose="020B0604020202020204" pitchFamily="34" charset="0"/>
              <a:buChar char="•"/>
            </a:pPr>
            <a:r>
              <a:rPr lang="en-US" sz="1400">
                <a:solidFill>
                  <a:srgbClr val="000000"/>
                </a:solidFill>
                <a:latin typeface="+mj-lt"/>
                <a:ea typeface="Times New Roman" panose="02020603050405020304" pitchFamily="18" charset="0"/>
              </a:rPr>
              <a:t>From 2016-2021, the decreases in inpatient hospitalizations produced a </a:t>
            </a:r>
            <a:r>
              <a:rPr lang="en-US" sz="1400" b="1">
                <a:solidFill>
                  <a:srgbClr val="000000"/>
                </a:solidFill>
                <a:latin typeface="+mj-lt"/>
                <a:ea typeface="Times New Roman" panose="02020603050405020304" pitchFamily="18" charset="0"/>
              </a:rPr>
              <a:t>$62 million dollars cost savings.</a:t>
            </a:r>
            <a:r>
              <a:rPr lang="en-US" sz="1400">
                <a:solidFill>
                  <a:srgbClr val="000000"/>
                </a:solidFill>
                <a:latin typeface="+mj-lt"/>
                <a:ea typeface="Times New Roman" panose="02020603050405020304" pitchFamily="18" charset="0"/>
              </a:rPr>
              <a:t> </a:t>
            </a:r>
          </a:p>
        </p:txBody>
      </p:sp>
      <p:pic>
        <p:nvPicPr>
          <p:cNvPr id="5124" name="Picture 4" descr="Oklahoma State Of Usa Solid Black Outline Map Of Country Area Simple Flat  Vector Illustration Stock Illustration - Download Image Now - iStock">
            <a:extLst>
              <a:ext uri="{FF2B5EF4-FFF2-40B4-BE49-F238E27FC236}">
                <a16:creationId xmlns:a16="http://schemas.microsoft.com/office/drawing/2014/main" id="{5E06A9ED-8CD7-4A71-99D7-FCD0205152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86" t="21140" r="6027" b="25837"/>
          <a:stretch/>
        </p:blipFill>
        <p:spPr bwMode="auto">
          <a:xfrm>
            <a:off x="645607" y="3139501"/>
            <a:ext cx="1400219" cy="827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EAAE6F-D418-2D24-B4D4-595F6CFD705B}"/>
              </a:ext>
            </a:extLst>
          </p:cNvPr>
          <p:cNvPicPr>
            <a:picLocks noChangeAspect="1"/>
          </p:cNvPicPr>
          <p:nvPr/>
        </p:nvPicPr>
        <p:blipFill>
          <a:blip r:embed="rId5"/>
          <a:stretch>
            <a:fillRect/>
          </a:stretch>
        </p:blipFill>
        <p:spPr>
          <a:xfrm>
            <a:off x="928858" y="4697290"/>
            <a:ext cx="1132460" cy="1001791"/>
          </a:xfrm>
          <a:prstGeom prst="rect">
            <a:avLst/>
          </a:prstGeom>
        </p:spPr>
      </p:pic>
      <p:sp>
        <p:nvSpPr>
          <p:cNvPr id="4" name="TextBox 3">
            <a:extLst>
              <a:ext uri="{FF2B5EF4-FFF2-40B4-BE49-F238E27FC236}">
                <a16:creationId xmlns:a16="http://schemas.microsoft.com/office/drawing/2014/main" id="{4D0D1573-5154-9932-FB6B-59F6B844597D}"/>
              </a:ext>
            </a:extLst>
          </p:cNvPr>
          <p:cNvSpPr txBox="1"/>
          <p:nvPr/>
        </p:nvSpPr>
        <p:spPr>
          <a:xfrm>
            <a:off x="2243850" y="4458135"/>
            <a:ext cx="7115222" cy="1384995"/>
          </a:xfrm>
          <a:prstGeom prst="rect">
            <a:avLst/>
          </a:prstGeom>
          <a:noFill/>
        </p:spPr>
        <p:txBody>
          <a:bodyPr wrap="square">
            <a:spAutoFit/>
          </a:bodyPr>
          <a:lstStyle/>
          <a:p>
            <a:r>
              <a:rPr lang="en-US" sz="1400" b="1">
                <a:latin typeface="+mj-lt"/>
              </a:rPr>
              <a:t>Missouri </a:t>
            </a:r>
            <a:endParaRPr lang="en-US" sz="1400" i="1">
              <a:latin typeface="+mj-lt"/>
            </a:endParaRPr>
          </a:p>
          <a:p>
            <a:pPr marL="342900" indent="-342900">
              <a:buFont typeface="Arial" panose="020B0604020202020204" pitchFamily="34" charset="0"/>
              <a:buChar char="•"/>
            </a:pPr>
            <a:r>
              <a:rPr lang="en-US" sz="1400">
                <a:latin typeface="+mj-lt"/>
                <a:ea typeface="Times New Roman" panose="02020603050405020304" pitchFamily="18" charset="0"/>
                <a:cs typeface="Times New Roman" panose="02020603050405020304" pitchFamily="18" charset="0"/>
              </a:rPr>
              <a:t>Hospitalizations </a:t>
            </a:r>
            <a:r>
              <a:rPr lang="en-US" sz="1400" b="1">
                <a:latin typeface="+mj-lt"/>
                <a:ea typeface="Times New Roman" panose="02020603050405020304" pitchFamily="18" charset="0"/>
                <a:cs typeface="Times New Roman" panose="02020603050405020304" pitchFamily="18" charset="0"/>
              </a:rPr>
              <a:t>dropped 20%</a:t>
            </a:r>
            <a:r>
              <a:rPr lang="en-US" sz="1400">
                <a:latin typeface="+mj-lt"/>
                <a:ea typeface="Times New Roman" panose="02020603050405020304" pitchFamily="18" charset="0"/>
                <a:cs typeface="Times New Roman" panose="02020603050405020304" pitchFamily="18" charset="0"/>
              </a:rPr>
              <a:t> after 3 years, ED visits </a:t>
            </a:r>
            <a:r>
              <a:rPr lang="en-US" sz="1400" b="1">
                <a:latin typeface="+mj-lt"/>
                <a:ea typeface="Times New Roman" panose="02020603050405020304" pitchFamily="18" charset="0"/>
                <a:cs typeface="Times New Roman" panose="02020603050405020304" pitchFamily="18" charset="0"/>
              </a:rPr>
              <a:t>dropped 36%</a:t>
            </a:r>
            <a:endParaRPr lang="en-US" sz="140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400">
                <a:latin typeface="+mj-lt"/>
                <a:ea typeface="Times New Roman" panose="02020603050405020304" pitchFamily="18" charset="0"/>
                <a:cs typeface="Times New Roman" panose="02020603050405020304" pitchFamily="18" charset="0"/>
              </a:rPr>
              <a:t>Access to BH services </a:t>
            </a:r>
            <a:r>
              <a:rPr lang="en-US" sz="1400" b="1">
                <a:latin typeface="+mj-lt"/>
                <a:ea typeface="Times New Roman" panose="02020603050405020304" pitchFamily="18" charset="0"/>
                <a:cs typeface="Times New Roman" panose="02020603050405020304" pitchFamily="18" charset="0"/>
              </a:rPr>
              <a:t>increased 35% in 5 years, </a:t>
            </a:r>
            <a:r>
              <a:rPr lang="en-US" sz="1400">
                <a:latin typeface="+mj-lt"/>
                <a:ea typeface="Times New Roman" panose="02020603050405020304" pitchFamily="18" charset="0"/>
                <a:cs typeface="Times New Roman" panose="02020603050405020304" pitchFamily="18" charset="0"/>
              </a:rPr>
              <a:t>with a 156% increase in MAT</a:t>
            </a:r>
            <a:endParaRPr lang="en-US" sz="140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400" b="1">
                <a:latin typeface="+mj-lt"/>
                <a:ea typeface="Times New Roman" panose="02020603050405020304" pitchFamily="18" charset="0"/>
                <a:cs typeface="Times New Roman" panose="02020603050405020304" pitchFamily="18" charset="0"/>
              </a:rPr>
              <a:t>In 1 year, 20% decrease </a:t>
            </a:r>
            <a:r>
              <a:rPr lang="en-US" sz="1400">
                <a:latin typeface="+mj-lt"/>
                <a:ea typeface="Times New Roman" panose="02020603050405020304" pitchFamily="18" charset="0"/>
                <a:cs typeface="Times New Roman" panose="02020603050405020304" pitchFamily="18" charset="0"/>
              </a:rPr>
              <a:t>in cholesterol; </a:t>
            </a:r>
            <a:r>
              <a:rPr lang="en-US" sz="1400" b="1">
                <a:latin typeface="+mj-lt"/>
                <a:ea typeface="Times New Roman" panose="02020603050405020304" pitchFamily="18" charset="0"/>
                <a:cs typeface="Times New Roman" panose="02020603050405020304" pitchFamily="18" charset="0"/>
              </a:rPr>
              <a:t>1.48-point Hgb A1c decrease</a:t>
            </a:r>
          </a:p>
          <a:p>
            <a:pPr marL="342900" indent="-342900">
              <a:buFont typeface="Arial" panose="020B0604020202020204" pitchFamily="34" charset="0"/>
              <a:buChar char="•"/>
            </a:pPr>
            <a:r>
              <a:rPr lang="en-US" sz="1400" b="1">
                <a:latin typeface="+mj-lt"/>
                <a:ea typeface="Times New Roman" panose="02020603050405020304" pitchFamily="18" charset="0"/>
                <a:cs typeface="Times New Roman" panose="02020603050405020304" pitchFamily="18" charset="0"/>
              </a:rPr>
              <a:t>41% increase in deflection and diversion programs </a:t>
            </a:r>
            <a:r>
              <a:rPr lang="en-US" sz="1400">
                <a:latin typeface="+mj-lt"/>
                <a:ea typeface="Times New Roman" panose="02020603050405020304" pitchFamily="18" charset="0"/>
                <a:cs typeface="Times New Roman" panose="02020603050405020304" pitchFamily="18" charset="0"/>
              </a:rPr>
              <a:t>with law enforcement</a:t>
            </a:r>
          </a:p>
          <a:p>
            <a:pPr marL="342900" indent="-342900">
              <a:buFont typeface="Arial" panose="020B0604020202020204" pitchFamily="34" charset="0"/>
              <a:buChar char="•"/>
            </a:pPr>
            <a:r>
              <a:rPr lang="en-US" sz="1400" b="1">
                <a:latin typeface="+mj-lt"/>
                <a:ea typeface="Calibri" panose="020F0502020204030204" pitchFamily="34" charset="0"/>
              </a:rPr>
              <a:t>14% decrease in spend </a:t>
            </a:r>
            <a:r>
              <a:rPr lang="en-US" sz="1400">
                <a:latin typeface="+mj-lt"/>
                <a:ea typeface="Calibri" panose="020F0502020204030204" pitchFamily="34" charset="0"/>
              </a:rPr>
              <a:t>equated to $484 saved/person served ($15.4M)</a:t>
            </a:r>
          </a:p>
        </p:txBody>
      </p:sp>
    </p:spTree>
    <p:extLst>
      <p:ext uri="{BB962C8B-B14F-4D97-AF65-F5344CB8AC3E}">
        <p14:creationId xmlns:p14="http://schemas.microsoft.com/office/powerpoint/2010/main" val="24473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046-C494-CA35-4CDA-007551A95216}"/>
              </a:ext>
            </a:extLst>
          </p:cNvPr>
          <p:cNvSpPr>
            <a:spLocks noGrp="1"/>
          </p:cNvSpPr>
          <p:nvPr>
            <p:ph type="title"/>
          </p:nvPr>
        </p:nvSpPr>
        <p:spPr/>
        <p:txBody>
          <a:bodyPr/>
          <a:lstStyle/>
          <a:p>
            <a:r>
              <a:rPr lang="en-US"/>
              <a:t>Child &amp; Youth Services</a:t>
            </a:r>
          </a:p>
        </p:txBody>
      </p:sp>
      <p:sp>
        <p:nvSpPr>
          <p:cNvPr id="3" name="Content Placeholder 2">
            <a:extLst>
              <a:ext uri="{FF2B5EF4-FFF2-40B4-BE49-F238E27FC236}">
                <a16:creationId xmlns:a16="http://schemas.microsoft.com/office/drawing/2014/main" id="{1D8AE78E-0681-01DE-4ECA-E1D01E45106A}"/>
              </a:ext>
            </a:extLst>
          </p:cNvPr>
          <p:cNvSpPr>
            <a:spLocks noGrp="1"/>
          </p:cNvSpPr>
          <p:nvPr>
            <p:ph idx="1"/>
          </p:nvPr>
        </p:nvSpPr>
        <p:spPr>
          <a:xfrm>
            <a:off x="564874" y="1482572"/>
            <a:ext cx="11062252" cy="4357270"/>
          </a:xfrm>
        </p:spPr>
        <p:txBody>
          <a:bodyPr/>
          <a:lstStyle/>
          <a:p>
            <a:pPr marL="0" indent="0">
              <a:buNone/>
            </a:pPr>
            <a:r>
              <a:rPr lang="en-US"/>
              <a:t>Most respondents (</a:t>
            </a:r>
            <a:r>
              <a:rPr lang="en-US" b="1"/>
              <a:t>94%</a:t>
            </a:r>
            <a:r>
              <a:rPr lang="en-US"/>
              <a:t>) directly deliver services to children and youth; others (</a:t>
            </a:r>
            <a:r>
              <a:rPr lang="en-US" b="1"/>
              <a:t>8%</a:t>
            </a:r>
            <a:r>
              <a:rPr lang="en-US"/>
              <a:t>) collaborate with a DCO for child/youth services.</a:t>
            </a:r>
          </a:p>
        </p:txBody>
      </p:sp>
      <p:pic>
        <p:nvPicPr>
          <p:cNvPr id="9" name="Picture 8">
            <a:extLst>
              <a:ext uri="{FF2B5EF4-FFF2-40B4-BE49-F238E27FC236}">
                <a16:creationId xmlns:a16="http://schemas.microsoft.com/office/drawing/2014/main" id="{F2E4943D-1A40-1679-1020-32F7B69040E7}"/>
              </a:ext>
            </a:extLst>
          </p:cNvPr>
          <p:cNvPicPr>
            <a:picLocks noChangeAspect="1"/>
          </p:cNvPicPr>
          <p:nvPr/>
        </p:nvPicPr>
        <p:blipFill>
          <a:blip r:embed="rId2"/>
          <a:stretch>
            <a:fillRect/>
          </a:stretch>
        </p:blipFill>
        <p:spPr>
          <a:xfrm>
            <a:off x="3085456" y="2234195"/>
            <a:ext cx="5339660" cy="3605647"/>
          </a:xfrm>
          <a:prstGeom prst="rect">
            <a:avLst/>
          </a:prstGeom>
        </p:spPr>
      </p:pic>
    </p:spTree>
    <p:extLst>
      <p:ext uri="{BB962C8B-B14F-4D97-AF65-F5344CB8AC3E}">
        <p14:creationId xmlns:p14="http://schemas.microsoft.com/office/powerpoint/2010/main" val="95083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5246-D48A-81C7-0EE0-049B4AC5E1A2}"/>
              </a:ext>
            </a:extLst>
          </p:cNvPr>
          <p:cNvSpPr>
            <a:spLocks noGrp="1"/>
          </p:cNvSpPr>
          <p:nvPr>
            <p:ph type="title"/>
          </p:nvPr>
        </p:nvSpPr>
        <p:spPr/>
        <p:txBody>
          <a:bodyPr/>
          <a:lstStyle/>
          <a:p>
            <a:r>
              <a:rPr lang="en-US"/>
              <a:t>Activities to Address Health Disparities</a:t>
            </a:r>
          </a:p>
        </p:txBody>
      </p:sp>
      <p:sp>
        <p:nvSpPr>
          <p:cNvPr id="5" name="TextBox 4">
            <a:extLst>
              <a:ext uri="{FF2B5EF4-FFF2-40B4-BE49-F238E27FC236}">
                <a16:creationId xmlns:a16="http://schemas.microsoft.com/office/drawing/2014/main" id="{327A4DB4-1AA3-5BA3-D0B6-32ED21DA49AB}"/>
              </a:ext>
            </a:extLst>
          </p:cNvPr>
          <p:cNvSpPr txBox="1"/>
          <p:nvPr/>
        </p:nvSpPr>
        <p:spPr>
          <a:xfrm>
            <a:off x="2750028" y="6513628"/>
            <a:ext cx="40455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*Percent is less than 1% but greater than 0%</a:t>
            </a:r>
          </a:p>
        </p:txBody>
      </p:sp>
      <p:pic>
        <p:nvPicPr>
          <p:cNvPr id="12" name="Picture 11">
            <a:extLst>
              <a:ext uri="{FF2B5EF4-FFF2-40B4-BE49-F238E27FC236}">
                <a16:creationId xmlns:a16="http://schemas.microsoft.com/office/drawing/2014/main" id="{B3EAF375-BC21-8DC2-8AE0-69EBF768E912}"/>
              </a:ext>
            </a:extLst>
          </p:cNvPr>
          <p:cNvPicPr>
            <a:picLocks noChangeAspect="1"/>
          </p:cNvPicPr>
          <p:nvPr/>
        </p:nvPicPr>
        <p:blipFill>
          <a:blip r:embed="rId2"/>
          <a:stretch>
            <a:fillRect/>
          </a:stretch>
        </p:blipFill>
        <p:spPr>
          <a:xfrm>
            <a:off x="1332844" y="1852444"/>
            <a:ext cx="9392961" cy="2410161"/>
          </a:xfrm>
          <a:prstGeom prst="rect">
            <a:avLst/>
          </a:prstGeom>
        </p:spPr>
      </p:pic>
    </p:spTree>
    <p:extLst>
      <p:ext uri="{BB962C8B-B14F-4D97-AF65-F5344CB8AC3E}">
        <p14:creationId xmlns:p14="http://schemas.microsoft.com/office/powerpoint/2010/main" val="289915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A27A-3123-3B2B-C111-2B9E6A09B965}"/>
              </a:ext>
            </a:extLst>
          </p:cNvPr>
          <p:cNvSpPr>
            <a:spLocks noGrp="1"/>
          </p:cNvSpPr>
          <p:nvPr>
            <p:ph type="title"/>
          </p:nvPr>
        </p:nvSpPr>
        <p:spPr>
          <a:xfrm>
            <a:off x="4764744" y="94145"/>
            <a:ext cx="5689799" cy="1325563"/>
          </a:xfrm>
        </p:spPr>
        <p:txBody>
          <a:bodyPr/>
          <a:lstStyle/>
          <a:p>
            <a:r>
              <a:rPr lang="en-US" sz="2800">
                <a:latin typeface="Calibri Light"/>
                <a:cs typeface="Calibri Light"/>
              </a:rPr>
              <a:t>Public Policy Mission Statement</a:t>
            </a:r>
            <a:endParaRPr lang="en-US" sz="2800"/>
          </a:p>
        </p:txBody>
      </p:sp>
      <p:sp>
        <p:nvSpPr>
          <p:cNvPr id="3" name="Content Placeholder 2">
            <a:extLst>
              <a:ext uri="{FF2B5EF4-FFF2-40B4-BE49-F238E27FC236}">
                <a16:creationId xmlns:a16="http://schemas.microsoft.com/office/drawing/2014/main" id="{0DE4C945-61CD-189C-456F-9D455437682D}"/>
              </a:ext>
            </a:extLst>
          </p:cNvPr>
          <p:cNvSpPr>
            <a:spLocks noGrp="1"/>
          </p:cNvSpPr>
          <p:nvPr>
            <p:ph idx="1"/>
          </p:nvPr>
        </p:nvSpPr>
        <p:spPr>
          <a:xfrm>
            <a:off x="4764743" y="1236828"/>
            <a:ext cx="6530785" cy="4018584"/>
          </a:xfrm>
        </p:spPr>
        <p:txBody>
          <a:bodyPr/>
          <a:lstStyle/>
          <a:p>
            <a:pPr marL="0" indent="0">
              <a:buNone/>
            </a:pPr>
            <a:r>
              <a:rPr lang="en-US" sz="1800" b="1">
                <a:effectLst/>
                <a:latin typeface="Calibri" panose="020F0502020204030204" pitchFamily="34" charset="0"/>
                <a:ea typeface="Calibri" panose="020F0502020204030204" pitchFamily="34" charset="0"/>
              </a:rPr>
              <a:t>National Council advocates for assertive public policies that:</a:t>
            </a:r>
          </a:p>
          <a:p>
            <a:pPr marL="0" indent="0">
              <a:buNone/>
            </a:pPr>
            <a:endParaRPr lang="en-US" sz="1800">
              <a:effectLst/>
              <a:latin typeface="Calibri" panose="020F0502020204030204" pitchFamily="34" charset="0"/>
              <a:ea typeface="Calibri" panose="020F0502020204030204" pitchFamily="34" charset="0"/>
            </a:endParaRPr>
          </a:p>
          <a:p>
            <a:pPr marL="0" indent="0">
              <a:buNone/>
            </a:pPr>
            <a:r>
              <a:rPr lang="en-US" sz="1800">
                <a:latin typeface="Calibri" panose="020F0502020204030204" pitchFamily="34" charset="0"/>
                <a:ea typeface="Calibri" panose="020F0502020204030204" pitchFamily="34" charset="0"/>
              </a:rPr>
              <a:t>	E</a:t>
            </a:r>
            <a:r>
              <a:rPr lang="en-US" sz="1800">
                <a:effectLst/>
                <a:latin typeface="Calibri" panose="020F0502020204030204" pitchFamily="34" charset="0"/>
                <a:ea typeface="Calibri" panose="020F0502020204030204" pitchFamily="34" charset="0"/>
              </a:rPr>
              <a:t>nsure equitable access to high-quality services</a:t>
            </a:r>
            <a:r>
              <a:rPr lang="en-US" sz="1800">
                <a:latin typeface="Calibri" panose="020F0502020204030204" pitchFamily="34" charset="0"/>
                <a:ea typeface="Calibri" panose="020F0502020204030204" pitchFamily="34" charset="0"/>
              </a:rPr>
              <a:t>;</a:t>
            </a:r>
            <a:endParaRPr lang="en-US" sz="1800">
              <a:effectLst/>
              <a:latin typeface="Calibri" panose="020F0502020204030204" pitchFamily="34" charset="0"/>
              <a:ea typeface="Calibri" panose="020F0502020204030204" pitchFamily="34" charset="0"/>
            </a:endParaRPr>
          </a:p>
          <a:p>
            <a:pPr marL="0" indent="0">
              <a:buNone/>
            </a:pPr>
            <a:r>
              <a:rPr lang="en-US" sz="1800">
                <a:effectLst/>
                <a:latin typeface="Calibri" panose="020F0502020204030204" pitchFamily="34" charset="0"/>
                <a:ea typeface="Calibri" panose="020F0502020204030204" pitchFamily="34" charset="0"/>
              </a:rPr>
              <a:t> </a:t>
            </a:r>
          </a:p>
          <a:p>
            <a:pPr marL="0" indent="0">
              <a:buNone/>
            </a:pPr>
            <a:r>
              <a:rPr lang="en-US" sz="1800">
                <a:latin typeface="Calibri" panose="020F0502020204030204" pitchFamily="34" charset="0"/>
                <a:ea typeface="Calibri" panose="020F0502020204030204" pitchFamily="34" charset="0"/>
              </a:rPr>
              <a:t>	B</a:t>
            </a:r>
            <a:r>
              <a:rPr lang="en-US" sz="1800">
                <a:effectLst/>
                <a:latin typeface="Calibri" panose="020F0502020204030204" pitchFamily="34" charset="0"/>
                <a:ea typeface="Calibri" panose="020F0502020204030204" pitchFamily="34" charset="0"/>
              </a:rPr>
              <a:t>uild the capacity of mental health and substance 	use treatment organizations; and </a:t>
            </a:r>
          </a:p>
          <a:p>
            <a:pPr marL="0" indent="0">
              <a:buNone/>
            </a:pPr>
            <a:endParaRPr lang="en-US" sz="1800">
              <a:effectLst/>
              <a:latin typeface="Calibri" panose="020F0502020204030204" pitchFamily="34" charset="0"/>
              <a:ea typeface="Calibri" panose="020F0502020204030204" pitchFamily="34" charset="0"/>
            </a:endParaRPr>
          </a:p>
          <a:p>
            <a:pPr marL="0" indent="0">
              <a:buNone/>
            </a:pPr>
            <a:r>
              <a:rPr lang="en-US" sz="1800">
                <a:latin typeface="Calibri" panose="020F0502020204030204" pitchFamily="34" charset="0"/>
                <a:ea typeface="Calibri" panose="020F0502020204030204" pitchFamily="34" charset="0"/>
              </a:rPr>
              <a:t>	P</a:t>
            </a:r>
            <a:r>
              <a:rPr lang="en-US" sz="1800">
                <a:effectLst/>
                <a:latin typeface="Calibri" panose="020F0502020204030204" pitchFamily="34" charset="0"/>
                <a:ea typeface="Calibri" panose="020F0502020204030204" pitchFamily="34" charset="0"/>
              </a:rPr>
              <a:t>romote a greater understanding of mental 	wellbeing as a core component of comprehensive 	health and health care.</a:t>
            </a:r>
            <a:endParaRPr lang="en-US"/>
          </a:p>
        </p:txBody>
      </p:sp>
      <p:pic>
        <p:nvPicPr>
          <p:cNvPr id="1030" name="Picture 6">
            <a:extLst>
              <a:ext uri="{FF2B5EF4-FFF2-40B4-BE49-F238E27FC236}">
                <a16:creationId xmlns:a16="http://schemas.microsoft.com/office/drawing/2014/main" id="{7F7B9292-1249-4190-0B9E-99701289D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602865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Building Brick Wall outline">
            <a:extLst>
              <a:ext uri="{FF2B5EF4-FFF2-40B4-BE49-F238E27FC236}">
                <a16:creationId xmlns:a16="http://schemas.microsoft.com/office/drawing/2014/main" id="{E9EEE409-17C8-B04D-AC17-078BC5A233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4744" y="2562391"/>
            <a:ext cx="914400" cy="914400"/>
          </a:xfrm>
          <a:prstGeom prst="rect">
            <a:avLst/>
          </a:prstGeom>
        </p:spPr>
      </p:pic>
      <p:pic>
        <p:nvPicPr>
          <p:cNvPr id="12" name="Graphic 11" descr="Group outline">
            <a:extLst>
              <a:ext uri="{FF2B5EF4-FFF2-40B4-BE49-F238E27FC236}">
                <a16:creationId xmlns:a16="http://schemas.microsoft.com/office/drawing/2014/main" id="{FF66C3D4-6E4F-4B8E-D417-0FC825A68B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4744" y="1688332"/>
            <a:ext cx="914400" cy="914400"/>
          </a:xfrm>
          <a:prstGeom prst="rect">
            <a:avLst/>
          </a:prstGeom>
        </p:spPr>
      </p:pic>
      <p:pic>
        <p:nvPicPr>
          <p:cNvPr id="14" name="Graphic 13" descr="Left Brain outline">
            <a:extLst>
              <a:ext uri="{FF2B5EF4-FFF2-40B4-BE49-F238E27FC236}">
                <a16:creationId xmlns:a16="http://schemas.microsoft.com/office/drawing/2014/main" id="{5F3626A8-C45E-ADC7-5610-88196DB336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4744" y="3625010"/>
            <a:ext cx="914400" cy="914400"/>
          </a:xfrm>
          <a:prstGeom prst="rect">
            <a:avLst/>
          </a:prstGeom>
        </p:spPr>
      </p:pic>
    </p:spTree>
    <p:extLst>
      <p:ext uri="{BB962C8B-B14F-4D97-AF65-F5344CB8AC3E}">
        <p14:creationId xmlns:p14="http://schemas.microsoft.com/office/powerpoint/2010/main" val="424259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EF12F-7FE1-4E1E-8328-F5608D440FD8}"/>
              </a:ext>
            </a:extLst>
          </p:cNvPr>
          <p:cNvSpPr>
            <a:spLocks noGrp="1"/>
          </p:cNvSpPr>
          <p:nvPr>
            <p:ph type="title"/>
          </p:nvPr>
        </p:nvSpPr>
        <p:spPr>
          <a:xfrm>
            <a:off x="696736" y="500344"/>
            <a:ext cx="9984510" cy="1515198"/>
          </a:xfrm>
        </p:spPr>
        <p:txBody>
          <a:bodyPr/>
          <a:lstStyle/>
          <a:p>
            <a:r>
              <a:rPr lang="en-US" sz="4000"/>
              <a:t>SAMHSA CCBHC Expansion Grants vs. Medicaid CCBHC Demonstration	</a:t>
            </a:r>
          </a:p>
        </p:txBody>
      </p:sp>
      <p:graphicFrame>
        <p:nvGraphicFramePr>
          <p:cNvPr id="7" name="Table 7">
            <a:extLst>
              <a:ext uri="{FF2B5EF4-FFF2-40B4-BE49-F238E27FC236}">
                <a16:creationId xmlns:a16="http://schemas.microsoft.com/office/drawing/2014/main" id="{8904F6BA-D4E0-4BA8-84B3-B2E59180517A}"/>
              </a:ext>
            </a:extLst>
          </p:cNvPr>
          <p:cNvGraphicFramePr>
            <a:graphicFrameLocks noGrp="1"/>
          </p:cNvGraphicFramePr>
          <p:nvPr>
            <p:ph idx="1"/>
          </p:nvPr>
        </p:nvGraphicFramePr>
        <p:xfrm>
          <a:off x="696735" y="2015542"/>
          <a:ext cx="10348254" cy="3058160"/>
        </p:xfrm>
        <a:graphic>
          <a:graphicData uri="http://schemas.openxmlformats.org/drawingml/2006/table">
            <a:tbl>
              <a:tblPr firstRow="1" bandRow="1">
                <a:tableStyleId>{5C22544A-7EE6-4342-B048-85BDC9FD1C3A}</a:tableStyleId>
              </a:tblPr>
              <a:tblGrid>
                <a:gridCol w="5174127">
                  <a:extLst>
                    <a:ext uri="{9D8B030D-6E8A-4147-A177-3AD203B41FA5}">
                      <a16:colId xmlns:a16="http://schemas.microsoft.com/office/drawing/2014/main" val="2826848136"/>
                    </a:ext>
                  </a:extLst>
                </a:gridCol>
                <a:gridCol w="5174127">
                  <a:extLst>
                    <a:ext uri="{9D8B030D-6E8A-4147-A177-3AD203B41FA5}">
                      <a16:colId xmlns:a16="http://schemas.microsoft.com/office/drawing/2014/main" val="3106318916"/>
                    </a:ext>
                  </a:extLst>
                </a:gridCol>
              </a:tblGrid>
              <a:tr h="370840">
                <a:tc>
                  <a:txBody>
                    <a:bodyPr/>
                    <a:lstStyle/>
                    <a:p>
                      <a:r>
                        <a:rPr lang="en-US" sz="1600">
                          <a:latin typeface="+mj-lt"/>
                        </a:rPr>
                        <a:t>Medicaid CCBHC Demonstration</a:t>
                      </a:r>
                    </a:p>
                  </a:txBody>
                  <a:tcPr/>
                </a:tc>
                <a:tc>
                  <a:txBody>
                    <a:bodyPr/>
                    <a:lstStyle/>
                    <a:p>
                      <a:r>
                        <a:rPr lang="en-US" sz="1600">
                          <a:latin typeface="+mj-lt"/>
                        </a:rPr>
                        <a:t>SAMHSA CCBHC Expansion Grants</a:t>
                      </a:r>
                    </a:p>
                  </a:txBody>
                  <a:tcPr/>
                </a:tc>
                <a:extLst>
                  <a:ext uri="{0D108BD9-81ED-4DB2-BD59-A6C34878D82A}">
                    <a16:rowId xmlns:a16="http://schemas.microsoft.com/office/drawing/2014/main" val="1349567451"/>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a:latin typeface="+mj-lt"/>
                        </a:rPr>
                        <a:t>Open to only 10 additional states every 2 years</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a:latin typeface="+mj-lt"/>
                        </a:rPr>
                        <a:t>Open to individual clinics in ALL states</a:t>
                      </a:r>
                    </a:p>
                  </a:txBody>
                  <a:tcPr/>
                </a:tc>
                <a:extLst>
                  <a:ext uri="{0D108BD9-81ED-4DB2-BD59-A6C34878D82A}">
                    <a16:rowId xmlns:a16="http://schemas.microsoft.com/office/drawing/2014/main" val="3480857026"/>
                  </a:ext>
                </a:extLst>
              </a:tr>
              <a:tr h="370840">
                <a:tc>
                  <a:txBody>
                    <a:bodyPr/>
                    <a:lstStyle/>
                    <a:p>
                      <a:r>
                        <a:rPr lang="en-US" sz="1600">
                          <a:latin typeface="+mj-lt"/>
                        </a:rPr>
                        <a:t>Administered by state Medicaid and Behavioral Health authorities within guidelines set by SAMHSA/CMS</a:t>
                      </a:r>
                    </a:p>
                  </a:txBody>
                  <a:tcPr/>
                </a:tc>
                <a:tc>
                  <a:txBody>
                    <a:bodyPr/>
                    <a:lstStyle/>
                    <a:p>
                      <a:r>
                        <a:rPr lang="en-US" sz="1600">
                          <a:latin typeface="+mj-lt"/>
                        </a:rPr>
                        <a:t>Administered by SAMHSA</a:t>
                      </a:r>
                    </a:p>
                  </a:txBody>
                  <a:tcPr/>
                </a:tc>
                <a:extLst>
                  <a:ext uri="{0D108BD9-81ED-4DB2-BD59-A6C34878D82A}">
                    <a16:rowId xmlns:a16="http://schemas.microsoft.com/office/drawing/2014/main" val="3629161753"/>
                  </a:ext>
                </a:extLst>
              </a:tr>
              <a:tr h="370840">
                <a:tc>
                  <a:txBody>
                    <a:bodyPr/>
                    <a:lstStyle/>
                    <a:p>
                      <a:r>
                        <a:rPr lang="en-US" sz="1600">
                          <a:latin typeface="+mj-lt"/>
                        </a:rPr>
                        <a:t>States determine certification criteria using SAMHSA guidance as a baseline</a:t>
                      </a:r>
                    </a:p>
                  </a:txBody>
                  <a:tcPr/>
                </a:tc>
                <a:tc>
                  <a:txBody>
                    <a:bodyPr/>
                    <a:lstStyle/>
                    <a:p>
                      <a:r>
                        <a:rPr lang="en-US" sz="1600">
                          <a:latin typeface="+mj-lt"/>
                        </a:rPr>
                        <a:t>Grantees must meet SAMHSA baseline CCBHC certification criteria</a:t>
                      </a:r>
                    </a:p>
                  </a:txBody>
                  <a:tcPr/>
                </a:tc>
                <a:extLst>
                  <a:ext uri="{0D108BD9-81ED-4DB2-BD59-A6C34878D82A}">
                    <a16:rowId xmlns:a16="http://schemas.microsoft.com/office/drawing/2014/main" val="4279189806"/>
                  </a:ext>
                </a:extLst>
              </a:tr>
              <a:tr h="370840">
                <a:tc>
                  <a:txBody>
                    <a:bodyPr/>
                    <a:lstStyle/>
                    <a:p>
                      <a:r>
                        <a:rPr lang="en-US" sz="1600">
                          <a:latin typeface="+mj-lt"/>
                        </a:rPr>
                        <a:t>CCBHCs are certified by their states</a:t>
                      </a:r>
                    </a:p>
                  </a:txBody>
                  <a:tcPr/>
                </a:tc>
                <a:tc>
                  <a:txBody>
                    <a:bodyPr/>
                    <a:lstStyle/>
                    <a:p>
                      <a:r>
                        <a:rPr lang="en-US" sz="1600">
                          <a:latin typeface="+mj-lt"/>
                        </a:rPr>
                        <a:t>CCBHCs are funded by SAMHSA; do not receive state certification</a:t>
                      </a:r>
                    </a:p>
                  </a:txBody>
                  <a:tcPr/>
                </a:tc>
                <a:extLst>
                  <a:ext uri="{0D108BD9-81ED-4DB2-BD59-A6C34878D82A}">
                    <a16:rowId xmlns:a16="http://schemas.microsoft.com/office/drawing/2014/main" val="2999246275"/>
                  </a:ext>
                </a:extLst>
              </a:tr>
              <a:tr h="370840">
                <a:tc>
                  <a:txBody>
                    <a:bodyPr/>
                    <a:lstStyle/>
                    <a:p>
                      <a:r>
                        <a:rPr lang="en-US" sz="1600">
                          <a:latin typeface="+mj-lt"/>
                        </a:rPr>
                        <a:t>CCBHCs receive special Medicaid payment methodology (known as PPS)</a:t>
                      </a:r>
                    </a:p>
                  </a:txBody>
                  <a:tcPr/>
                </a:tc>
                <a:tc>
                  <a:txBody>
                    <a:bodyPr/>
                    <a:lstStyle/>
                    <a:p>
                      <a:r>
                        <a:rPr lang="en-US" sz="1600">
                          <a:latin typeface="+mj-lt"/>
                        </a:rPr>
                        <a:t>CCBHCs receive up to $4M; continue to bill Medicaid and other payers per usual</a:t>
                      </a:r>
                    </a:p>
                  </a:txBody>
                  <a:tcPr/>
                </a:tc>
                <a:extLst>
                  <a:ext uri="{0D108BD9-81ED-4DB2-BD59-A6C34878D82A}">
                    <a16:rowId xmlns:a16="http://schemas.microsoft.com/office/drawing/2014/main" val="817191771"/>
                  </a:ext>
                </a:extLst>
              </a:tr>
            </a:tbl>
          </a:graphicData>
        </a:graphic>
      </p:graphicFrame>
    </p:spTree>
    <p:extLst>
      <p:ext uri="{BB962C8B-B14F-4D97-AF65-F5344CB8AC3E}">
        <p14:creationId xmlns:p14="http://schemas.microsoft.com/office/powerpoint/2010/main" val="416888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8C74-9082-09BE-4E59-24084230A2E8}"/>
              </a:ext>
            </a:extLst>
          </p:cNvPr>
          <p:cNvSpPr>
            <a:spLocks noGrp="1"/>
          </p:cNvSpPr>
          <p:nvPr>
            <p:ph type="title"/>
          </p:nvPr>
        </p:nvSpPr>
        <p:spPr/>
        <p:txBody>
          <a:bodyPr/>
          <a:lstStyle/>
          <a:p>
            <a:r>
              <a:rPr lang="en-US"/>
              <a:t>Bipartisan Safer Communities Act Expands CCBHC Demonstration Nationwide</a:t>
            </a:r>
          </a:p>
        </p:txBody>
      </p:sp>
      <p:sp>
        <p:nvSpPr>
          <p:cNvPr id="3" name="Content Placeholder 2">
            <a:extLst>
              <a:ext uri="{FF2B5EF4-FFF2-40B4-BE49-F238E27FC236}">
                <a16:creationId xmlns:a16="http://schemas.microsoft.com/office/drawing/2014/main" id="{D18EDA9F-B4E8-31B5-D155-AB309C5D08F5}"/>
              </a:ext>
            </a:extLst>
          </p:cNvPr>
          <p:cNvSpPr>
            <a:spLocks noGrp="1"/>
          </p:cNvSpPr>
          <p:nvPr>
            <p:ph idx="1"/>
          </p:nvPr>
        </p:nvSpPr>
        <p:spPr>
          <a:xfrm>
            <a:off x="564874" y="1996580"/>
            <a:ext cx="11062252" cy="3843261"/>
          </a:xfrm>
        </p:spPr>
        <p:txBody>
          <a:bodyPr/>
          <a:lstStyle/>
          <a:p>
            <a:r>
              <a:rPr lang="en-US"/>
              <a:t>Beginning July 1, 2024, and every 2 years thereafter, allows 10 additional states to join the demo</a:t>
            </a:r>
          </a:p>
          <a:p>
            <a:r>
              <a:rPr lang="en-US"/>
              <a:t>Provides 4 years of enhanced Medicaid match for CCBHC services (</a:t>
            </a:r>
            <a:r>
              <a:rPr lang="en-US">
                <a:hlinkClick r:id="rId2"/>
              </a:rPr>
              <a:t>E-FMAP</a:t>
            </a:r>
            <a:r>
              <a:rPr lang="en-US"/>
              <a:t>)</a:t>
            </a:r>
          </a:p>
          <a:p>
            <a:r>
              <a:rPr lang="en-US"/>
              <a:t>Makes planning grants available for new states to develop proposals to participate</a:t>
            </a:r>
          </a:p>
          <a:p>
            <a:r>
              <a:rPr lang="en-US"/>
              <a:t>Appropriates $40M for planning grants and technical assistance to states applying for the grants</a:t>
            </a:r>
          </a:p>
          <a:p>
            <a:r>
              <a:rPr lang="en-US"/>
              <a:t>Requires annual reports to Congress through the year in which the last demonstration ends</a:t>
            </a:r>
          </a:p>
        </p:txBody>
      </p:sp>
    </p:spTree>
    <p:extLst>
      <p:ext uri="{BB962C8B-B14F-4D97-AF65-F5344CB8AC3E}">
        <p14:creationId xmlns:p14="http://schemas.microsoft.com/office/powerpoint/2010/main" val="24227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2273685" y="2766218"/>
            <a:ext cx="7644629" cy="1325563"/>
          </a:xfrm>
        </p:spPr>
        <p:txBody>
          <a:bodyPr/>
          <a:lstStyle/>
          <a:p>
            <a:r>
              <a:rPr lang="en-US" sz="6000"/>
              <a:t>Substance Use Disorder</a:t>
            </a:r>
          </a:p>
        </p:txBody>
      </p:sp>
    </p:spTree>
    <p:extLst>
      <p:ext uri="{BB962C8B-B14F-4D97-AF65-F5344CB8AC3E}">
        <p14:creationId xmlns:p14="http://schemas.microsoft.com/office/powerpoint/2010/main" val="262228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CBD7-ED61-5AD8-7E52-F497D02957DF}"/>
              </a:ext>
            </a:extLst>
          </p:cNvPr>
          <p:cNvSpPr>
            <a:spLocks noGrp="1"/>
          </p:cNvSpPr>
          <p:nvPr>
            <p:ph type="title"/>
          </p:nvPr>
        </p:nvSpPr>
        <p:spPr/>
        <p:txBody>
          <a:bodyPr/>
          <a:lstStyle/>
          <a:p>
            <a:r>
              <a:rPr lang="en-US"/>
              <a:t>SUD Policy Priority: Elimination of X-Waiver</a:t>
            </a:r>
          </a:p>
        </p:txBody>
      </p:sp>
      <p:sp>
        <p:nvSpPr>
          <p:cNvPr id="3" name="Content Placeholder 2">
            <a:extLst>
              <a:ext uri="{FF2B5EF4-FFF2-40B4-BE49-F238E27FC236}">
                <a16:creationId xmlns:a16="http://schemas.microsoft.com/office/drawing/2014/main" id="{08F53A44-EC80-648E-AC13-B66D42647A95}"/>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US" dirty="0">
                <a:latin typeface="Calibri Light"/>
                <a:cs typeface="Calibri Light"/>
              </a:rPr>
              <a:t>The DEA had required an additional waiver to prescribe buprenorphine for the treatment of opioid use disorders (OUD).</a:t>
            </a:r>
          </a:p>
          <a:p>
            <a:pPr marL="342900" indent="-342900">
              <a:buFont typeface="Arial" panose="020B0604020202020204" pitchFamily="34" charset="0"/>
              <a:buChar char="•"/>
            </a:pPr>
            <a:r>
              <a:rPr lang="en-US" dirty="0">
                <a:latin typeface="Calibri Light"/>
                <a:cs typeface="Calibri Light"/>
              </a:rPr>
              <a:t>Only 1 in 10 people with OUD receive medications for their condition, including buprenorphine.</a:t>
            </a:r>
          </a:p>
          <a:p>
            <a:pPr marL="342900" indent="-342900">
              <a:buFont typeface="Arial" panose="020B0604020202020204" pitchFamily="34" charset="0"/>
              <a:buChar char="•"/>
            </a:pPr>
            <a:r>
              <a:rPr lang="en-US" dirty="0">
                <a:latin typeface="Calibri Light"/>
                <a:cs typeface="Calibri Light"/>
              </a:rPr>
              <a:t>No such requirement exists for providers licensed to prescribe opioids to treat pain or for other substance use and mental health medications that are also DEA controlled substances. </a:t>
            </a:r>
            <a:endParaRPr lang="en-US" dirty="0"/>
          </a:p>
          <a:p>
            <a:pPr marL="342900" indent="-342900">
              <a:buFont typeface="Arial" panose="020B0604020202020204" pitchFamily="34" charset="0"/>
              <a:buChar char="•"/>
            </a:pPr>
            <a:r>
              <a:rPr lang="en-US" dirty="0">
                <a:latin typeface="Calibri Light"/>
                <a:cs typeface="Calibri Light"/>
              </a:rPr>
              <a:t>The additional waiver needed to prescribe buprenorphine for OUD further stigmatizes the medication and deters prescribers from engaging in care.</a:t>
            </a:r>
          </a:p>
          <a:p>
            <a:pPr marL="342900" indent="-342900">
              <a:buFont typeface="Arial" panose="020B0604020202020204" pitchFamily="34" charset="0"/>
              <a:buChar char="•"/>
            </a:pPr>
            <a:r>
              <a:rPr lang="en-US" b="1" i="1" dirty="0">
                <a:solidFill>
                  <a:srgbClr val="00B050"/>
                </a:solidFill>
                <a:latin typeface="Calibri Light"/>
                <a:cs typeface="Calibri Light"/>
              </a:rPr>
              <a:t>The Consolidated Appropriations Act of 2023 included the Mainstreaming Addiction Treatment Act (“MAT” Act, H.R. 1384/S. 445) removing the aforementioned waiver requirement.</a:t>
            </a:r>
          </a:p>
        </p:txBody>
      </p:sp>
    </p:spTree>
    <p:extLst>
      <p:ext uri="{BB962C8B-B14F-4D97-AF65-F5344CB8AC3E}">
        <p14:creationId xmlns:p14="http://schemas.microsoft.com/office/powerpoint/2010/main" val="532823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2ADB-6FAB-BF31-3AC7-0D0072C19AC7}"/>
              </a:ext>
            </a:extLst>
          </p:cNvPr>
          <p:cNvSpPr>
            <a:spLocks noGrp="1"/>
          </p:cNvSpPr>
          <p:nvPr>
            <p:ph type="title"/>
          </p:nvPr>
        </p:nvSpPr>
        <p:spPr/>
        <p:txBody>
          <a:bodyPr/>
          <a:lstStyle/>
          <a:p>
            <a:r>
              <a:rPr lang="en-US"/>
              <a:t>SUD Policy Priority: Medicaid Reentry Act</a:t>
            </a:r>
          </a:p>
        </p:txBody>
      </p:sp>
      <p:sp>
        <p:nvSpPr>
          <p:cNvPr id="3" name="Content Placeholder 2">
            <a:extLst>
              <a:ext uri="{FF2B5EF4-FFF2-40B4-BE49-F238E27FC236}">
                <a16:creationId xmlns:a16="http://schemas.microsoft.com/office/drawing/2014/main" id="{F5DAFC53-1F69-6E89-3A57-921A31FDCFB0}"/>
              </a:ext>
            </a:extLst>
          </p:cNvPr>
          <p:cNvSpPr>
            <a:spLocks noGrp="1"/>
          </p:cNvSpPr>
          <p:nvPr>
            <p:ph idx="1"/>
          </p:nvPr>
        </p:nvSpPr>
        <p:spPr/>
        <p:txBody>
          <a:bodyPr/>
          <a:lstStyle/>
          <a:p>
            <a:pPr marL="342900" indent="-342900">
              <a:buFont typeface="Arial" panose="020B0604020202020204" pitchFamily="34" charset="0"/>
              <a:buChar char="•"/>
            </a:pPr>
            <a:r>
              <a:rPr lang="en-US" sz="2400" b="0">
                <a:solidFill>
                  <a:srgbClr val="000000"/>
                </a:solidFill>
                <a:effectLst/>
                <a:latin typeface="Calibri Light" panose="020F0302020204030204" pitchFamily="34" charset="0"/>
              </a:rPr>
              <a:t>According to the Bureau of Justice Statistics, nearly half of people in the criminal justice system have a diagnosable mental health condition.</a:t>
            </a:r>
            <a:r>
              <a:rPr lang="en-US" sz="1600" baseline="30000">
                <a:solidFill>
                  <a:srgbClr val="000000"/>
                </a:solidFill>
              </a:rPr>
              <a:t> </a:t>
            </a:r>
            <a:r>
              <a:rPr lang="en-US" sz="2400" b="0">
                <a:solidFill>
                  <a:srgbClr val="000000"/>
                </a:solidFill>
                <a:effectLst/>
                <a:latin typeface="Calibri Light" panose="020F0302020204030204" pitchFamily="34" charset="0"/>
              </a:rPr>
              <a:t>Of those with serious mental illness (e.g., schizophrenia), approximately 75% also have a co-occurring SUD.</a:t>
            </a:r>
          </a:p>
          <a:p>
            <a:pPr marL="342900" indent="-342900">
              <a:buFont typeface="Arial" panose="020B0604020202020204" pitchFamily="34" charset="0"/>
              <a:buChar char="•"/>
            </a:pPr>
            <a:r>
              <a:rPr lang="en-US" sz="2400" b="0">
                <a:solidFill>
                  <a:srgbClr val="000000"/>
                </a:solidFill>
                <a:effectLst/>
                <a:latin typeface="Calibri Light" panose="020F0302020204030204" pitchFamily="34" charset="0"/>
              </a:rPr>
              <a:t>The first two weeks after release from incarceration, a person is at the highest risk for an overdose.</a:t>
            </a:r>
          </a:p>
          <a:p>
            <a:pPr marL="342900" indent="-342900">
              <a:buFont typeface="Arial" panose="020B0604020202020204" pitchFamily="34" charset="0"/>
              <a:buChar char="•"/>
            </a:pPr>
            <a:r>
              <a:rPr lang="en-US" sz="2400" b="0">
                <a:solidFill>
                  <a:srgbClr val="000000"/>
                </a:solidFill>
                <a:effectLst/>
                <a:latin typeface="Calibri Light" panose="020F0302020204030204" pitchFamily="34" charset="0"/>
              </a:rPr>
              <a:t>The Medicaid Reentry Act (S.285, H.R. 955) allows Medicaid payment for medical services furnished to an incarcerated individual during the 30-day period preceding the individual's release.</a:t>
            </a:r>
            <a:endParaRPr lang="en-US"/>
          </a:p>
        </p:txBody>
      </p:sp>
    </p:spTree>
    <p:extLst>
      <p:ext uri="{BB962C8B-B14F-4D97-AF65-F5344CB8AC3E}">
        <p14:creationId xmlns:p14="http://schemas.microsoft.com/office/powerpoint/2010/main" val="182016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9C4A-DF1C-71EF-A0F5-9AD37F2A155F}"/>
              </a:ext>
            </a:extLst>
          </p:cNvPr>
          <p:cNvSpPr>
            <a:spLocks noGrp="1"/>
          </p:cNvSpPr>
          <p:nvPr>
            <p:ph type="title"/>
          </p:nvPr>
        </p:nvSpPr>
        <p:spPr/>
        <p:txBody>
          <a:bodyPr/>
          <a:lstStyle/>
          <a:p>
            <a:r>
              <a:rPr lang="en-US"/>
              <a:t>SUD Policy Change: Mobile OTP Units</a:t>
            </a:r>
          </a:p>
        </p:txBody>
      </p:sp>
      <p:sp>
        <p:nvSpPr>
          <p:cNvPr id="3" name="Content Placeholder 2">
            <a:extLst>
              <a:ext uri="{FF2B5EF4-FFF2-40B4-BE49-F238E27FC236}">
                <a16:creationId xmlns:a16="http://schemas.microsoft.com/office/drawing/2014/main" id="{B140172D-80B7-2AE7-4A19-54CAEA21975F}"/>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Calibri Light"/>
                <a:cs typeface="Calibri Light"/>
              </a:rPr>
              <a:t>On July 28, 2021, the DEA authorized OTPs to add a “mobile component” to their existing registration, eliminating a separate registration requirement for mobile medication units of OTPs.</a:t>
            </a:r>
          </a:p>
          <a:p>
            <a:pPr marL="342900" indent="-342900">
              <a:buFont typeface="Arial" panose="020B0604020202020204" pitchFamily="34" charset="0"/>
              <a:buChar char="•"/>
            </a:pPr>
            <a:r>
              <a:rPr lang="en-US" sz="2400" dirty="0">
                <a:latin typeface="Calibri Light"/>
                <a:cs typeface="Calibri Light"/>
              </a:rPr>
              <a:t>On September 29,2021, SAMHSA released additional guidance clarifying the range of services that can be provided in both mobile and non-mobile medication units.</a:t>
            </a:r>
          </a:p>
          <a:p>
            <a:pPr marL="342900" indent="-342900">
              <a:buFont typeface="Arial" panose="020B0604020202020204" pitchFamily="34" charset="0"/>
              <a:buChar char="•"/>
            </a:pPr>
            <a:r>
              <a:rPr lang="en-US" sz="2400" dirty="0">
                <a:latin typeface="Calibri Light"/>
                <a:cs typeface="Calibri Light"/>
              </a:rPr>
              <a:t>On December 16, 2022, HHS </a:t>
            </a:r>
            <a:r>
              <a:rPr lang="en-US" sz="2400" dirty="0">
                <a:solidFill>
                  <a:srgbClr val="1B1B1B"/>
                </a:solidFill>
                <a:latin typeface="Calibri Light"/>
                <a:cs typeface="Calibri Light"/>
              </a:rPr>
              <a:t>published a notice of proposed rulemaking in the Federal Register seeking comments on various OUD services. The proposed rule clarifies the use of mobile OTP units</a:t>
            </a:r>
          </a:p>
          <a:p>
            <a:pPr marL="342900" indent="-342900">
              <a:buFont typeface="Arial" panose="020B0604020202020204" pitchFamily="34" charset="0"/>
              <a:buChar char="•"/>
            </a:pPr>
            <a:r>
              <a:rPr lang="en-US" sz="2400" b="1" i="1" dirty="0">
                <a:solidFill>
                  <a:srgbClr val="00B050"/>
                </a:solidFill>
                <a:latin typeface="Calibri Light"/>
                <a:cs typeface="Calibri Light"/>
              </a:rPr>
              <a:t>The Consolidated Appropriations Act of 2023 included a provision allowing the use of mobile OTP units. </a:t>
            </a:r>
          </a:p>
          <a:p>
            <a:pPr marL="1028700" lvl="1" indent="-342900"/>
            <a:endParaRPr lang="en-US" sz="2400" dirty="0">
              <a:effectLst/>
              <a:latin typeface="+mj-lt"/>
              <a:ea typeface="Calibri" panose="020F0502020204030204" pitchFamily="34" charset="0"/>
              <a:cs typeface="Calibri Light"/>
            </a:endParaRPr>
          </a:p>
        </p:txBody>
      </p:sp>
    </p:spTree>
    <p:extLst>
      <p:ext uri="{BB962C8B-B14F-4D97-AF65-F5344CB8AC3E}">
        <p14:creationId xmlns:p14="http://schemas.microsoft.com/office/powerpoint/2010/main" val="69915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2273685" y="2766218"/>
            <a:ext cx="7644629" cy="1325563"/>
          </a:xfrm>
        </p:spPr>
        <p:txBody>
          <a:bodyPr/>
          <a:lstStyle/>
          <a:p>
            <a:pPr algn="ctr"/>
            <a:r>
              <a:rPr lang="en-US" sz="6000"/>
              <a:t>Institutions for Mental Disease (IMD) Exclusion</a:t>
            </a:r>
          </a:p>
        </p:txBody>
      </p:sp>
    </p:spTree>
    <p:extLst>
      <p:ext uri="{BB962C8B-B14F-4D97-AF65-F5344CB8AC3E}">
        <p14:creationId xmlns:p14="http://schemas.microsoft.com/office/powerpoint/2010/main" val="181912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D06B-CBDC-8720-FFB8-722C662694DD}"/>
              </a:ext>
            </a:extLst>
          </p:cNvPr>
          <p:cNvSpPr>
            <a:spLocks noGrp="1"/>
          </p:cNvSpPr>
          <p:nvPr>
            <p:ph type="title"/>
          </p:nvPr>
        </p:nvSpPr>
        <p:spPr/>
        <p:txBody>
          <a:bodyPr/>
          <a:lstStyle/>
          <a:p>
            <a:r>
              <a:rPr lang="en-US"/>
              <a:t>IMD Exclusion: History and Current Status</a:t>
            </a:r>
          </a:p>
        </p:txBody>
      </p:sp>
      <p:sp>
        <p:nvSpPr>
          <p:cNvPr id="3" name="Content Placeholder 2">
            <a:extLst>
              <a:ext uri="{FF2B5EF4-FFF2-40B4-BE49-F238E27FC236}">
                <a16:creationId xmlns:a16="http://schemas.microsoft.com/office/drawing/2014/main" id="{D3D84993-1822-0546-07A0-97EFAEE34997}"/>
              </a:ext>
            </a:extLst>
          </p:cNvPr>
          <p:cNvSpPr>
            <a:spLocks noGrp="1"/>
          </p:cNvSpPr>
          <p:nvPr>
            <p:ph idx="1"/>
          </p:nvPr>
        </p:nvSpPr>
        <p:spPr/>
        <p:txBody>
          <a:bodyPr/>
          <a:lstStyle/>
          <a:p>
            <a:r>
              <a:rPr lang="en-US">
                <a:latin typeface="+mj-lt"/>
              </a:rPr>
              <a:t>Prohibits states from using Medicaid to pay for care provided in institutions for mental disease (IMD)</a:t>
            </a:r>
          </a:p>
          <a:p>
            <a:pPr lvl="1"/>
            <a:r>
              <a:rPr lang="en-US">
                <a:latin typeface="+mj-lt"/>
              </a:rPr>
              <a:t>IMDs include psychiatric hospitals/residential treatment facilities with 16+ beds</a:t>
            </a:r>
          </a:p>
          <a:p>
            <a:pPr lvl="1"/>
            <a:r>
              <a:rPr lang="en-US">
                <a:latin typeface="+mj-lt"/>
              </a:rPr>
              <a:t>Enacted in the Medicaid program in 1965</a:t>
            </a:r>
          </a:p>
          <a:p>
            <a:r>
              <a:rPr lang="en-US">
                <a:latin typeface="+mj-lt"/>
              </a:rPr>
              <a:t>Recently, there have been new mechanisms for states to finance IMD services, including:</a:t>
            </a:r>
          </a:p>
          <a:p>
            <a:pPr lvl="1"/>
            <a:r>
              <a:rPr lang="en-US">
                <a:latin typeface="+mj-lt"/>
              </a:rPr>
              <a:t>Section 1115 Demonstration Waivers</a:t>
            </a:r>
          </a:p>
          <a:p>
            <a:pPr lvl="1"/>
            <a:r>
              <a:rPr lang="en-US">
                <a:latin typeface="+mj-lt"/>
              </a:rPr>
              <a:t>Managed care “in lieu of” authority</a:t>
            </a:r>
          </a:p>
          <a:p>
            <a:pPr lvl="1"/>
            <a:r>
              <a:rPr lang="en-US">
                <a:latin typeface="+mj-lt"/>
              </a:rPr>
              <a:t>Disproportionate Share Hospital payments</a:t>
            </a:r>
          </a:p>
          <a:p>
            <a:pPr lvl="1"/>
            <a:r>
              <a:rPr lang="en-US">
                <a:latin typeface="+mj-lt"/>
              </a:rPr>
              <a:t>SUPPORT Act state plan option</a:t>
            </a:r>
          </a:p>
          <a:p>
            <a:pPr lvl="2"/>
            <a:r>
              <a:rPr lang="en-US">
                <a:latin typeface="+mj-lt"/>
              </a:rPr>
              <a:t>Allows states to use federal Medicaid funds for IMD SUD services up to 30 days/year</a:t>
            </a:r>
          </a:p>
          <a:p>
            <a:pPr lvl="2"/>
            <a:r>
              <a:rPr lang="en-US">
                <a:latin typeface="+mj-lt"/>
              </a:rPr>
              <a:t>In FY20, five states reported plans to pursue this option: ID, IN, NH, SD, TN</a:t>
            </a:r>
          </a:p>
          <a:p>
            <a:endParaRPr lang="en-US">
              <a:latin typeface="+mj-lt"/>
            </a:endParaRPr>
          </a:p>
        </p:txBody>
      </p:sp>
    </p:spTree>
    <p:extLst>
      <p:ext uri="{BB962C8B-B14F-4D97-AF65-F5344CB8AC3E}">
        <p14:creationId xmlns:p14="http://schemas.microsoft.com/office/powerpoint/2010/main" val="393733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187A-C282-E661-4704-549C3E32A552}"/>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410C83AB-DD5B-C738-F3EB-BD260ADC4AB7}"/>
              </a:ext>
            </a:extLst>
          </p:cNvPr>
          <p:cNvSpPr>
            <a:spLocks noGrp="1"/>
          </p:cNvSpPr>
          <p:nvPr>
            <p:ph idx="1"/>
          </p:nvPr>
        </p:nvSpPr>
        <p:spPr/>
        <p:txBody>
          <a:bodyPr/>
          <a:lstStyle/>
          <a:p>
            <a:pPr algn="ctr"/>
            <a:endParaRPr lang="en-US" sz="2800"/>
          </a:p>
          <a:p>
            <a:pPr algn="ctr"/>
            <a:r>
              <a:rPr lang="en-US" sz="2800"/>
              <a:t>Reyna Taylor, SVP Public Policy and Advocacy </a:t>
            </a:r>
            <a:r>
              <a:rPr lang="en-US" sz="2800">
                <a:hlinkClick r:id="rId3"/>
              </a:rPr>
              <a:t>reynat@thenationalcouncil.org</a:t>
            </a:r>
            <a:endParaRPr lang="en-US" sz="2800"/>
          </a:p>
          <a:p>
            <a:pPr algn="ctr"/>
            <a:r>
              <a:rPr lang="en-US" sz="2800"/>
              <a:t>Or </a:t>
            </a:r>
          </a:p>
          <a:p>
            <a:pPr algn="ctr"/>
            <a:r>
              <a:rPr lang="en-US" sz="2800"/>
              <a:t>National Council’s policy team at </a:t>
            </a:r>
            <a:r>
              <a:rPr lang="en-US" sz="2800">
                <a:hlinkClick r:id="rId4"/>
              </a:rPr>
              <a:t>policy@thenationalcouncil.org</a:t>
            </a:r>
            <a:endParaRPr lang="en-US" sz="2800"/>
          </a:p>
        </p:txBody>
      </p:sp>
    </p:spTree>
    <p:extLst>
      <p:ext uri="{BB962C8B-B14F-4D97-AF65-F5344CB8AC3E}">
        <p14:creationId xmlns:p14="http://schemas.microsoft.com/office/powerpoint/2010/main" val="95222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8">
            <a:extLst>
              <a:ext uri="{FF2B5EF4-FFF2-40B4-BE49-F238E27FC236}">
                <a16:creationId xmlns:a16="http://schemas.microsoft.com/office/drawing/2014/main" id="{DBC62C12-111E-4E79-84D3-4130AF5C077B}"/>
              </a:ext>
            </a:extLst>
          </p:cNvPr>
          <p:cNvGraphicFramePr>
            <a:graphicFrameLocks noGrp="1"/>
          </p:cNvGraphicFramePr>
          <p:nvPr/>
        </p:nvGraphicFramePr>
        <p:xfrm>
          <a:off x="1062048" y="722041"/>
          <a:ext cx="9467413" cy="5120640"/>
        </p:xfrm>
        <a:graphic>
          <a:graphicData uri="http://schemas.openxmlformats.org/drawingml/2006/table">
            <a:tbl>
              <a:tblPr firstRow="1" bandRow="1">
                <a:tableStyleId>{5C22544A-7EE6-4342-B048-85BDC9FD1C3A}</a:tableStyleId>
              </a:tblPr>
              <a:tblGrid>
                <a:gridCol w="9467413">
                  <a:extLst>
                    <a:ext uri="{9D8B030D-6E8A-4147-A177-3AD203B41FA5}">
                      <a16:colId xmlns:a16="http://schemas.microsoft.com/office/drawing/2014/main" val="3230124215"/>
                    </a:ext>
                  </a:extLst>
                </a:gridCol>
              </a:tblGrid>
              <a:tr h="430893">
                <a:tc>
                  <a:txBody>
                    <a:bodyPr/>
                    <a:lstStyle/>
                    <a:p>
                      <a:r>
                        <a:rPr lang="en-US" sz="1200" b="1">
                          <a:solidFill>
                            <a:schemeClr val="tx1"/>
                          </a:solidFill>
                          <a:latin typeface="+mj-lt"/>
                        </a:rPr>
                        <a:t>Strengthen the mental health and substance use workforce </a:t>
                      </a:r>
                      <a:r>
                        <a:rPr lang="en-US" sz="1200" b="0">
                          <a:solidFill>
                            <a:schemeClr val="tx1"/>
                          </a:solidFill>
                          <a:latin typeface="+mj-lt"/>
                        </a:rPr>
                        <a:t>through initiatives aimed at improving reimbursement rates, supporting value-based contracting, removing barriers to employment and reimbursement, increasing workforce diversity, recruitment, and retention and creating a pipeline for the future workforce</a:t>
                      </a:r>
                      <a:endParaRPr lang="en-US" sz="1200" b="1">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425598"/>
                  </a:ext>
                </a:extLst>
              </a:tr>
              <a:tr h="885289">
                <a:tc>
                  <a:txBody>
                    <a:bodyPr/>
                    <a:lstStyle/>
                    <a:p>
                      <a:r>
                        <a:rPr lang="en-US" sz="1200" b="1">
                          <a:latin typeface="+mj-lt"/>
                        </a:rPr>
                        <a:t>Bolster substance use disorder prevention, care, and recovery </a:t>
                      </a:r>
                      <a:r>
                        <a:rPr lang="en-US" sz="1200" b="0">
                          <a:latin typeface="+mj-lt"/>
                        </a:rPr>
                        <a:t>by expanding access to medication-assisted treatment, overdose prevention, and recovery supports</a:t>
                      </a:r>
                    </a:p>
                    <a:p>
                      <a:endParaRPr lang="en-US" sz="1200" b="0">
                        <a:latin typeface="+mj-lt"/>
                      </a:endParaRPr>
                    </a:p>
                    <a:p>
                      <a:r>
                        <a:rPr lang="en-US" sz="1200" b="1">
                          <a:latin typeface="+mj-lt"/>
                        </a:rPr>
                        <a:t>Protect and grow funding </a:t>
                      </a:r>
                      <a:r>
                        <a:rPr lang="en-US" sz="1200" b="0">
                          <a:latin typeface="+mj-lt"/>
                        </a:rPr>
                        <a:t>for mental health and substance use programs, mental health awareness training programs such as Mental Health First Aid, and prevention and treatment initiatives including recovery and housing supports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625228"/>
                  </a:ext>
                </a:extLst>
              </a:tr>
              <a:tr h="900958">
                <a:tc>
                  <a:txBody>
                    <a:bodyPr/>
                    <a:lstStyle/>
                    <a:p>
                      <a:r>
                        <a:rPr lang="en-US" sz="1200" b="1">
                          <a:latin typeface="+mj-lt"/>
                        </a:rPr>
                        <a:t>Increase equitable access to high-quality services by expanding CCBHCs </a:t>
                      </a:r>
                      <a:r>
                        <a:rPr lang="en-US" sz="1200" b="0">
                          <a:latin typeface="+mj-lt"/>
                        </a:rPr>
                        <a:t>through initiatives that ensure ongoing SAMHSA grant support, define CCBHCs in the Social Security Act, and provide adequate funding for data collection </a:t>
                      </a:r>
                      <a:endParaRPr lang="en-US" sz="1200" b="1">
                        <a:latin typeface="+mj-lt"/>
                      </a:endParaRPr>
                    </a:p>
                    <a:p>
                      <a:endParaRPr lang="en-US" sz="1200" b="1">
                        <a:latin typeface="+mj-lt"/>
                      </a:endParaRPr>
                    </a:p>
                    <a:p>
                      <a:r>
                        <a:rPr lang="en-US" sz="1200" b="1">
                          <a:latin typeface="+mj-lt"/>
                        </a:rPr>
                        <a:t>Promote comprehensive 988 implementation</a:t>
                      </a:r>
                      <a:r>
                        <a:rPr lang="en-US" sz="1200" b="0">
                          <a:latin typeface="+mj-lt"/>
                        </a:rPr>
                        <a:t> that ensures a robust crisis care continuum, including enhanced mobile crisis response, coordination with CCBHCs, sustainable funding, and a strong workforce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673835"/>
                  </a:ext>
                </a:extLst>
              </a:tr>
              <a:tr h="2185805">
                <a:tc>
                  <a:txBody>
                    <a:bodyPr/>
                    <a:lstStyle/>
                    <a:p>
                      <a:r>
                        <a:rPr lang="en-US" sz="1200" b="1">
                          <a:latin typeface="+mj-lt"/>
                        </a:rPr>
                        <a:t>Elevate initiatives impacting justice-involved populations </a:t>
                      </a:r>
                      <a:r>
                        <a:rPr lang="en-US" sz="1200" b="0">
                          <a:latin typeface="+mj-lt"/>
                        </a:rPr>
                        <a:t>that focus on prevention from entering the system, pre-entry, care while in the system, re-entry and warm handoffs, and recidivism prevention </a:t>
                      </a:r>
                    </a:p>
                    <a:p>
                      <a:endParaRPr lang="en-US" sz="1200" b="0">
                        <a:latin typeface="+mj-lt"/>
                      </a:endParaRPr>
                    </a:p>
                    <a:p>
                      <a:r>
                        <a:rPr lang="en-US" sz="1200" b="1">
                          <a:latin typeface="+mj-lt"/>
                        </a:rPr>
                        <a:t>Support mental health and substance use disorder parity </a:t>
                      </a:r>
                      <a:r>
                        <a:rPr lang="en-US" sz="1200" b="0">
                          <a:latin typeface="+mj-lt"/>
                        </a:rPr>
                        <a:t>implementation and enforcement, including consideration of enforcement mechanisms</a:t>
                      </a:r>
                    </a:p>
                    <a:p>
                      <a:pPr lvl="0">
                        <a:buNone/>
                      </a:pPr>
                      <a:endParaRPr lang="en-US" sz="1200" b="0">
                        <a:latin typeface="+mj-lt"/>
                      </a:endParaRPr>
                    </a:p>
                    <a:p>
                      <a:pPr marL="0" lvl="0" indent="0" algn="l">
                        <a:lnSpc>
                          <a:spcPct val="100000"/>
                        </a:lnSpc>
                        <a:buNone/>
                      </a:pPr>
                      <a:r>
                        <a:rPr lang="en-US" sz="1200" b="1" i="0" u="none" strike="noStrike" baseline="0" noProof="0">
                          <a:solidFill>
                            <a:srgbClr val="000000"/>
                          </a:solidFill>
                          <a:latin typeface="Calibri Light"/>
                        </a:rPr>
                        <a:t>Expand access to mental health and substance use disorder services provided via telehealth</a:t>
                      </a:r>
                      <a:r>
                        <a:rPr lang="en-US" sz="1200" b="0" i="0" u="none" strike="noStrike" baseline="0" noProof="0">
                          <a:solidFill>
                            <a:srgbClr val="000000"/>
                          </a:solidFill>
                          <a:latin typeface="Calibri Light"/>
                        </a:rPr>
                        <a:t>, ensuring the provision of high-quality, effective care</a:t>
                      </a:r>
                    </a:p>
                    <a:p>
                      <a:pPr marL="0" lvl="0" indent="0" algn="l">
                        <a:lnSpc>
                          <a:spcPct val="100000"/>
                        </a:lnSpc>
                        <a:buNone/>
                      </a:pPr>
                      <a:endParaRPr lang="en-US" sz="1200" b="0" i="0" u="none" strike="noStrike" baseline="0" noProof="0">
                        <a:solidFill>
                          <a:srgbClr val="000000"/>
                        </a:solidFill>
                        <a:latin typeface="Calibri Light"/>
                      </a:endParaRPr>
                    </a:p>
                    <a:p>
                      <a:pPr marL="0" lvl="0" indent="0" algn="l">
                        <a:lnSpc>
                          <a:spcPct val="100000"/>
                        </a:lnSpc>
                        <a:buNone/>
                      </a:pPr>
                      <a:r>
                        <a:rPr lang="en-US" sz="1200" b="1" i="0" u="none" strike="noStrike" baseline="0" noProof="0">
                          <a:solidFill>
                            <a:srgbClr val="000000"/>
                          </a:solidFill>
                          <a:latin typeface="Calibri Light"/>
                        </a:rPr>
                        <a:t>Support youth and maternal mental health and substance use prevention and treatment</a:t>
                      </a:r>
                      <a:r>
                        <a:rPr lang="en-US" sz="1200" b="0" i="0" u="none" strike="noStrike" baseline="0" noProof="0">
                          <a:solidFill>
                            <a:srgbClr val="000000"/>
                          </a:solidFill>
                          <a:latin typeface="Calibri Light"/>
                        </a:rPr>
                        <a:t>, including school-based initiatives to support mental health awareness and increased coverage for prenatal and postnatal care</a:t>
                      </a:r>
                    </a:p>
                    <a:p>
                      <a:pPr marL="0" lvl="0" indent="0" algn="l">
                        <a:lnSpc>
                          <a:spcPct val="100000"/>
                        </a:lnSpc>
                        <a:buNone/>
                      </a:pPr>
                      <a:endParaRPr lang="en-US" sz="1200" b="0" i="0" u="none" strike="noStrike" baseline="0" noProof="0">
                        <a:solidFill>
                          <a:srgbClr val="000000"/>
                        </a:solidFill>
                        <a:latin typeface="Calibri Light"/>
                      </a:endParaRPr>
                    </a:p>
                    <a:p>
                      <a:pPr marL="0" lvl="0" indent="0" algn="l">
                        <a:lnSpc>
                          <a:spcPct val="100000"/>
                        </a:lnSpc>
                        <a:buNone/>
                      </a:pPr>
                      <a:r>
                        <a:rPr lang="en-US" sz="1200" b="1" i="0" u="none" strike="noStrike" baseline="0" noProof="0">
                          <a:solidFill>
                            <a:srgbClr val="000000"/>
                          </a:solidFill>
                          <a:latin typeface="Calibri Light"/>
                        </a:rPr>
                        <a:t>Address social determinants of health</a:t>
                      </a:r>
                      <a:r>
                        <a:rPr lang="en-US" sz="1200" b="0" i="0" u="none" strike="noStrike" baseline="0" noProof="0">
                          <a:solidFill>
                            <a:srgbClr val="000000"/>
                          </a:solidFill>
                          <a:latin typeface="Calibri Light"/>
                        </a:rPr>
                        <a:t> through improving access to supportive housing, including re-entry and recovery housing and additional community support</a:t>
                      </a:r>
                      <a:endParaRPr lang="en-US"/>
                    </a:p>
                    <a:p>
                      <a:pPr lvl="0">
                        <a:buNone/>
                      </a:pPr>
                      <a:endParaRPr lang="en-US" sz="1200" b="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695084"/>
                  </a:ext>
                </a:extLst>
              </a:tr>
            </a:tbl>
          </a:graphicData>
        </a:graphic>
      </p:graphicFrame>
      <p:sp>
        <p:nvSpPr>
          <p:cNvPr id="10" name="Title 1">
            <a:extLst>
              <a:ext uri="{FF2B5EF4-FFF2-40B4-BE49-F238E27FC236}">
                <a16:creationId xmlns:a16="http://schemas.microsoft.com/office/drawing/2014/main" id="{F8203EB5-E66B-4E3A-A819-8E3B4A66E4AB}"/>
              </a:ext>
            </a:extLst>
          </p:cNvPr>
          <p:cNvSpPr txBox="1">
            <a:spLocks/>
          </p:cNvSpPr>
          <p:nvPr/>
        </p:nvSpPr>
        <p:spPr bwMode="auto">
          <a:xfrm>
            <a:off x="326065" y="171247"/>
            <a:ext cx="10972800" cy="503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EA5E29"/>
                </a:solidFill>
                <a:effectLst/>
                <a:uLnTx/>
                <a:uFillTx/>
                <a:latin typeface="Calibri Light" panose="020F0302020204030204"/>
                <a:ea typeface="Open Sans"/>
                <a:cs typeface="Open Sans"/>
              </a:rPr>
              <a:t>Assertive Public Policy Priorities for 2023</a:t>
            </a:r>
            <a:endParaRPr kumimoji="0" lang="en-US" sz="2800" b="0" i="0" u="none" strike="noStrike" kern="1200" cap="none" spc="0" normalizeH="0" baseline="0" noProof="0">
              <a:ln>
                <a:noFill/>
              </a:ln>
              <a:solidFill>
                <a:srgbClr val="EA5E29"/>
              </a:solidFill>
              <a:effectLst/>
              <a:uLnTx/>
              <a:uFillTx/>
              <a:latin typeface="Calibri Light" panose="020F03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833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564874" y="2376548"/>
            <a:ext cx="11062252" cy="1325563"/>
          </a:xfrm>
        </p:spPr>
        <p:txBody>
          <a:bodyPr/>
          <a:lstStyle/>
          <a:p>
            <a:pPr algn="ctr"/>
            <a:r>
              <a:rPr lang="en-US" sz="6000"/>
              <a:t>Public Health Emergency</a:t>
            </a:r>
            <a:br>
              <a:rPr lang="en-US" sz="6000"/>
            </a:br>
            <a:r>
              <a:rPr lang="en-US" sz="6000">
                <a:latin typeface="+mj-lt"/>
                <a:cs typeface="Calibri Light"/>
              </a:rPr>
              <a:t>Set to expire May 11, 2023</a:t>
            </a:r>
            <a:br>
              <a:rPr lang="en-US" sz="6000">
                <a:latin typeface="+mj-lt"/>
                <a:cs typeface="Calibri Light"/>
              </a:rPr>
            </a:br>
            <a:endParaRPr lang="en-US" sz="6000"/>
          </a:p>
        </p:txBody>
      </p:sp>
    </p:spTree>
    <p:extLst>
      <p:ext uri="{BB962C8B-B14F-4D97-AF65-F5344CB8AC3E}">
        <p14:creationId xmlns:p14="http://schemas.microsoft.com/office/powerpoint/2010/main" val="372414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EBE-7117-F25E-D3C2-97D0154B8287}"/>
              </a:ext>
            </a:extLst>
          </p:cNvPr>
          <p:cNvSpPr>
            <a:spLocks noGrp="1"/>
          </p:cNvSpPr>
          <p:nvPr>
            <p:ph type="title"/>
          </p:nvPr>
        </p:nvSpPr>
        <p:spPr/>
        <p:txBody>
          <a:bodyPr/>
          <a:lstStyle/>
          <a:p>
            <a:r>
              <a:rPr lang="en-US"/>
              <a:t>PHE Flexibilities: Permanent Changes</a:t>
            </a:r>
          </a:p>
        </p:txBody>
      </p:sp>
      <p:sp>
        <p:nvSpPr>
          <p:cNvPr id="3" name="Content Placeholder 2">
            <a:extLst>
              <a:ext uri="{FF2B5EF4-FFF2-40B4-BE49-F238E27FC236}">
                <a16:creationId xmlns:a16="http://schemas.microsoft.com/office/drawing/2014/main" id="{45A1586B-D6D0-B354-ADE5-065349B9BD1D}"/>
              </a:ext>
            </a:extLst>
          </p:cNvPr>
          <p:cNvSpPr>
            <a:spLocks noGrp="1"/>
          </p:cNvSpPr>
          <p:nvPr>
            <p:ph idx="1"/>
          </p:nvPr>
        </p:nvSpPr>
        <p:spPr>
          <a:xfrm>
            <a:off x="564874" y="1690688"/>
            <a:ext cx="11062252" cy="4331321"/>
          </a:xfrm>
        </p:spPr>
        <p:txBody>
          <a:bodyPr vert="horz" lIns="91440" tIns="45720" rIns="91440" bIns="45720" rtlCol="0" anchor="t">
            <a:noAutofit/>
          </a:bodyPr>
          <a:lstStyle/>
          <a:p>
            <a:pPr marL="342900" indent="-342900">
              <a:buFont typeface="Arial" panose="020B0604020202020204" pitchFamily="34" charset="0"/>
              <a:buChar char="•"/>
            </a:pPr>
            <a:r>
              <a:rPr lang="en-US" sz="2400">
                <a:latin typeface="+mj-lt"/>
                <a:cs typeface="Calibri Light"/>
              </a:rPr>
              <a:t>Medicare patients can now receive telehealth services, including audio-only services, for mental health/substance use care in their homes in any part of the country if certain conditions are met.</a:t>
            </a:r>
          </a:p>
          <a:p>
            <a:pPr marL="1028700" lvl="1" indent="-342900"/>
            <a:r>
              <a:rPr lang="en-US">
                <a:latin typeface="+mj-lt"/>
                <a:cs typeface="Calibri Light"/>
              </a:rPr>
              <a:t>Mental health services can be provided in the patient’s home without meeting the geographic requirement so long as an in-person visit is made with the telehealth provider within 6 months of the initiation of care.</a:t>
            </a:r>
            <a:endParaRPr lang="en-US">
              <a:latin typeface="+mj-lt"/>
            </a:endParaRPr>
          </a:p>
          <a:p>
            <a:pPr marL="342900" indent="-342900">
              <a:buFont typeface="Arial" panose="020B0604020202020204" pitchFamily="34" charset="0"/>
              <a:buChar char="•"/>
            </a:pPr>
            <a:r>
              <a:rPr lang="en-US" sz="2400">
                <a:latin typeface="+mj-lt"/>
                <a:cs typeface="Calibri Light"/>
              </a:rPr>
              <a:t>The CY 2022 Telehealth Update Medicare Physician Fee Schedule has already codified the continued coverage of video-based mental health visits for Federally Qualified Health Centers (FQHCs) and Rural Health Clinics (RHCs) on a permanent basis.</a:t>
            </a:r>
          </a:p>
          <a:p>
            <a:endParaRPr lang="en-US" sz="2400"/>
          </a:p>
          <a:p>
            <a:r>
              <a:rPr lang="en-US" sz="1000">
                <a:latin typeface="Calibri Light"/>
                <a:cs typeface="Calibri Light"/>
                <a:hlinkClick r:id="rId3"/>
              </a:rPr>
              <a:t>https://telehealth.hhs.gov/providers/policy-changes-during-the-covid-19-public-health-emergency/policy-changes-after-the-covid-19-public-health-emergency/#permanent-changes</a:t>
            </a:r>
            <a:endParaRPr lang="en-US" sz="1000">
              <a:latin typeface="Calibri Light"/>
              <a:cs typeface="Calibri Light"/>
            </a:endParaRPr>
          </a:p>
          <a:p>
            <a:r>
              <a:rPr lang="en-US" sz="1000">
                <a:latin typeface="Calibri Light"/>
                <a:cs typeface="Calibri Light"/>
                <a:hlinkClick r:id="rId4"/>
              </a:rPr>
              <a:t>https://www.cchpca.org/resources/telehealth-301-medicares-2022-telehealth-policies-on-mental-health/</a:t>
            </a:r>
            <a:r>
              <a:rPr lang="en-US" sz="1000">
                <a:latin typeface="Calibri Light"/>
                <a:cs typeface="Calibri Light"/>
              </a:rPr>
              <a:t> </a:t>
            </a:r>
          </a:p>
        </p:txBody>
      </p:sp>
    </p:spTree>
    <p:extLst>
      <p:ext uri="{BB962C8B-B14F-4D97-AF65-F5344CB8AC3E}">
        <p14:creationId xmlns:p14="http://schemas.microsoft.com/office/powerpoint/2010/main" val="328133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EBE-7117-F25E-D3C2-97D0154B8287}"/>
              </a:ext>
            </a:extLst>
          </p:cNvPr>
          <p:cNvSpPr>
            <a:spLocks noGrp="1"/>
          </p:cNvSpPr>
          <p:nvPr>
            <p:ph type="title"/>
          </p:nvPr>
        </p:nvSpPr>
        <p:spPr/>
        <p:txBody>
          <a:bodyPr/>
          <a:lstStyle/>
          <a:p>
            <a:r>
              <a:rPr lang="en-US"/>
              <a:t>PHE Flexibilities: Set to Expire </a:t>
            </a:r>
          </a:p>
        </p:txBody>
      </p:sp>
      <p:sp>
        <p:nvSpPr>
          <p:cNvPr id="3" name="Content Placeholder 2">
            <a:extLst>
              <a:ext uri="{FF2B5EF4-FFF2-40B4-BE49-F238E27FC236}">
                <a16:creationId xmlns:a16="http://schemas.microsoft.com/office/drawing/2014/main" id="{45A1586B-D6D0-B354-ADE5-065349B9BD1D}"/>
              </a:ext>
            </a:extLst>
          </p:cNvPr>
          <p:cNvSpPr>
            <a:spLocks noGrp="1"/>
          </p:cNvSpPr>
          <p:nvPr>
            <p:ph idx="1"/>
          </p:nvPr>
        </p:nvSpPr>
        <p:spPr>
          <a:xfrm>
            <a:off x="564874" y="1562470"/>
            <a:ext cx="11062252" cy="4281739"/>
          </a:xfrm>
        </p:spPr>
        <p:txBody>
          <a:bodyPr vert="horz" lIns="91440" tIns="45720" rIns="91440" bIns="45720" rtlCol="0" anchor="t">
            <a:noAutofit/>
          </a:bodyPr>
          <a:lstStyle/>
          <a:p>
            <a:r>
              <a:rPr lang="en-US" sz="2000">
                <a:latin typeface="Calibri Light"/>
                <a:cs typeface="Calibri Light"/>
              </a:rPr>
              <a:t>At the end of the 151-day "extension" ensured by the Consolidated Appropriations Act, 2022 the following flexibilities are set to end:</a:t>
            </a:r>
          </a:p>
          <a:p>
            <a:pPr marL="342900" indent="-342900">
              <a:lnSpc>
                <a:spcPct val="100000"/>
              </a:lnSpc>
              <a:spcBef>
                <a:spcPts val="0"/>
              </a:spcBef>
              <a:buFont typeface="Arial" panose="020B0604020202020204" pitchFamily="34" charset="0"/>
              <a:buChar char="•"/>
            </a:pPr>
            <a:r>
              <a:rPr lang="en-US" sz="2000">
                <a:latin typeface="Calibri Light"/>
                <a:cs typeface="Calibri Light"/>
              </a:rPr>
              <a:t>Increased flexibility regarding where the patient receives Medicare telehealth services, as well as where the services originate will revert back to the restrictions that were in place prior to the COVID-19 public health emergency.</a:t>
            </a:r>
          </a:p>
          <a:p>
            <a:pPr marL="342900" indent="-342900">
              <a:lnSpc>
                <a:spcPct val="100000"/>
              </a:lnSpc>
              <a:spcBef>
                <a:spcPts val="0"/>
              </a:spcBef>
              <a:buFont typeface="Arial" panose="020B0604020202020204" pitchFamily="34" charset="0"/>
              <a:buChar char="•"/>
            </a:pPr>
            <a:r>
              <a:rPr lang="en-US" sz="2000">
                <a:latin typeface="Calibri Light"/>
                <a:cs typeface="Calibri Light"/>
              </a:rPr>
              <a:t>Medicare reimbursement for mental health telehealth services will again require an in-person visit within 6 months of initial assessment and every 12 months following.</a:t>
            </a:r>
          </a:p>
          <a:p>
            <a:pPr marL="342900" indent="-342900">
              <a:lnSpc>
                <a:spcPct val="100000"/>
              </a:lnSpc>
              <a:spcBef>
                <a:spcPts val="0"/>
              </a:spcBef>
              <a:buFont typeface="Arial" panose="020B0604020202020204" pitchFamily="34" charset="0"/>
              <a:buChar char="•"/>
            </a:pPr>
            <a:r>
              <a:rPr lang="en-US" sz="2000">
                <a:latin typeface="Calibri Light"/>
                <a:cs typeface="Calibri Light"/>
              </a:rPr>
              <a:t>FQHCs and RHCs will no longer be able to be reimbursed as distant site telehealth providers for </a:t>
            </a:r>
            <a:r>
              <a:rPr lang="en-US" sz="2000" b="1">
                <a:latin typeface="Calibri Light"/>
                <a:cs typeface="Calibri Light"/>
              </a:rPr>
              <a:t>non-mental health services.</a:t>
            </a:r>
          </a:p>
          <a:p>
            <a:pPr>
              <a:lnSpc>
                <a:spcPct val="100000"/>
              </a:lnSpc>
              <a:spcBef>
                <a:spcPts val="0"/>
              </a:spcBef>
            </a:pPr>
            <a:endParaRPr lang="en-US" sz="2000"/>
          </a:p>
          <a:p>
            <a:pPr>
              <a:lnSpc>
                <a:spcPct val="100000"/>
              </a:lnSpc>
              <a:spcBef>
                <a:spcPts val="0"/>
              </a:spcBef>
            </a:pPr>
            <a:endParaRPr lang="en-US" sz="2000"/>
          </a:p>
          <a:p>
            <a:pPr>
              <a:lnSpc>
                <a:spcPct val="100000"/>
              </a:lnSpc>
              <a:spcBef>
                <a:spcPts val="0"/>
              </a:spcBef>
            </a:pPr>
            <a:endParaRPr lang="en-US" sz="2000"/>
          </a:p>
          <a:p>
            <a:pPr>
              <a:lnSpc>
                <a:spcPct val="100000"/>
              </a:lnSpc>
              <a:spcBef>
                <a:spcPts val="0"/>
              </a:spcBef>
            </a:pPr>
            <a:endParaRPr lang="en-US" sz="1000">
              <a:latin typeface="Calibri Light"/>
              <a:cs typeface="Calibri Light"/>
            </a:endParaRPr>
          </a:p>
          <a:p>
            <a:pPr>
              <a:lnSpc>
                <a:spcPct val="100000"/>
              </a:lnSpc>
              <a:spcBef>
                <a:spcPts val="0"/>
              </a:spcBef>
            </a:pPr>
            <a:endParaRPr lang="en-US" sz="1000">
              <a:latin typeface="Calibri Light"/>
              <a:cs typeface="Calibri Light"/>
            </a:endParaRPr>
          </a:p>
          <a:p>
            <a:pPr>
              <a:lnSpc>
                <a:spcPct val="100000"/>
              </a:lnSpc>
              <a:spcBef>
                <a:spcPts val="0"/>
              </a:spcBef>
            </a:pPr>
            <a:endParaRPr lang="en-US" sz="1000">
              <a:latin typeface="Calibri Light"/>
              <a:cs typeface="Calibri Light"/>
            </a:endParaRPr>
          </a:p>
          <a:p>
            <a:pPr>
              <a:lnSpc>
                <a:spcPct val="100000"/>
              </a:lnSpc>
              <a:spcBef>
                <a:spcPts val="0"/>
              </a:spcBef>
            </a:pPr>
            <a:r>
              <a:rPr lang="en-US" sz="1000">
                <a:latin typeface="Calibri Light"/>
                <a:cs typeface="Calibri Light"/>
              </a:rPr>
              <a:t>https://telehealth.hhs.gov/providers/policy-changes-during-the-covid-19-public-health-emergency/policy-changes-after-the-covid-19-public-health-emergency/#permanent-changes</a:t>
            </a:r>
            <a:endParaRPr lang="en-US"/>
          </a:p>
          <a:p>
            <a:endParaRPr lang="en-US" sz="2000"/>
          </a:p>
        </p:txBody>
      </p:sp>
    </p:spTree>
    <p:extLst>
      <p:ext uri="{BB962C8B-B14F-4D97-AF65-F5344CB8AC3E}">
        <p14:creationId xmlns:p14="http://schemas.microsoft.com/office/powerpoint/2010/main" val="353335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463E-1086-9747-B594-9AB1E1F519F5}"/>
              </a:ext>
            </a:extLst>
          </p:cNvPr>
          <p:cNvSpPr>
            <a:spLocks noGrp="1"/>
          </p:cNvSpPr>
          <p:nvPr>
            <p:ph type="title"/>
          </p:nvPr>
        </p:nvSpPr>
        <p:spPr>
          <a:xfrm>
            <a:off x="564874" y="2103437"/>
            <a:ext cx="11062252" cy="1325563"/>
          </a:xfrm>
        </p:spPr>
        <p:txBody>
          <a:bodyPr/>
          <a:lstStyle/>
          <a:p>
            <a:pPr algn="ctr"/>
            <a:r>
              <a:rPr lang="en-US" sz="6000"/>
              <a:t>Supporting the Workforce</a:t>
            </a:r>
          </a:p>
        </p:txBody>
      </p:sp>
    </p:spTree>
    <p:extLst>
      <p:ext uri="{BB962C8B-B14F-4D97-AF65-F5344CB8AC3E}">
        <p14:creationId xmlns:p14="http://schemas.microsoft.com/office/powerpoint/2010/main" val="350663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D0D3-E6C1-11EF-721D-E5DC0FC1B612}"/>
              </a:ext>
            </a:extLst>
          </p:cNvPr>
          <p:cNvSpPr>
            <a:spLocks noGrp="1"/>
          </p:cNvSpPr>
          <p:nvPr>
            <p:ph type="title"/>
          </p:nvPr>
        </p:nvSpPr>
        <p:spPr/>
        <p:txBody>
          <a:bodyPr/>
          <a:lstStyle/>
          <a:p>
            <a:r>
              <a:rPr lang="en-US"/>
              <a:t>Workforce Crisis and Access to Care</a:t>
            </a:r>
          </a:p>
        </p:txBody>
      </p:sp>
      <p:pic>
        <p:nvPicPr>
          <p:cNvPr id="10" name="Picture 9">
            <a:extLst>
              <a:ext uri="{FF2B5EF4-FFF2-40B4-BE49-F238E27FC236}">
                <a16:creationId xmlns:a16="http://schemas.microsoft.com/office/drawing/2014/main" id="{034B7BDD-6DFB-E95C-F870-CFC8ECE1A9E1}"/>
              </a:ext>
            </a:extLst>
          </p:cNvPr>
          <p:cNvPicPr>
            <a:picLocks noChangeAspect="1"/>
          </p:cNvPicPr>
          <p:nvPr/>
        </p:nvPicPr>
        <p:blipFill>
          <a:blip r:embed="rId3"/>
          <a:stretch>
            <a:fillRect/>
          </a:stretch>
        </p:blipFill>
        <p:spPr>
          <a:xfrm>
            <a:off x="2827700" y="1375365"/>
            <a:ext cx="6536600" cy="4532261"/>
          </a:xfrm>
          <a:prstGeom prst="rect">
            <a:avLst/>
          </a:prstGeom>
        </p:spPr>
      </p:pic>
      <p:pic>
        <p:nvPicPr>
          <p:cNvPr id="12" name="Picture 11">
            <a:extLst>
              <a:ext uri="{FF2B5EF4-FFF2-40B4-BE49-F238E27FC236}">
                <a16:creationId xmlns:a16="http://schemas.microsoft.com/office/drawing/2014/main" id="{E5ADF716-BE5B-9BD3-525F-DD835F9EFAAB}"/>
              </a:ext>
            </a:extLst>
          </p:cNvPr>
          <p:cNvPicPr>
            <a:picLocks noChangeAspect="1"/>
          </p:cNvPicPr>
          <p:nvPr/>
        </p:nvPicPr>
        <p:blipFill>
          <a:blip r:embed="rId4"/>
          <a:stretch>
            <a:fillRect/>
          </a:stretch>
        </p:blipFill>
        <p:spPr>
          <a:xfrm>
            <a:off x="1366236" y="5545676"/>
            <a:ext cx="2552700" cy="361950"/>
          </a:xfrm>
          <a:prstGeom prst="rect">
            <a:avLst/>
          </a:prstGeom>
        </p:spPr>
      </p:pic>
    </p:spTree>
    <p:extLst>
      <p:ext uri="{BB962C8B-B14F-4D97-AF65-F5344CB8AC3E}">
        <p14:creationId xmlns:p14="http://schemas.microsoft.com/office/powerpoint/2010/main" val="377441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75C0-5DDD-6189-4EF2-589EAE7EB368}"/>
              </a:ext>
            </a:extLst>
          </p:cNvPr>
          <p:cNvSpPr>
            <a:spLocks noGrp="1"/>
          </p:cNvSpPr>
          <p:nvPr>
            <p:ph type="title"/>
          </p:nvPr>
        </p:nvSpPr>
        <p:spPr/>
        <p:txBody>
          <a:bodyPr/>
          <a:lstStyle/>
          <a:p>
            <a:r>
              <a:rPr lang="en-US"/>
              <a:t>Legislative Efforts to Address the Crisis</a:t>
            </a:r>
          </a:p>
        </p:txBody>
      </p:sp>
      <p:sp>
        <p:nvSpPr>
          <p:cNvPr id="3" name="Content Placeholder 2">
            <a:extLst>
              <a:ext uri="{FF2B5EF4-FFF2-40B4-BE49-F238E27FC236}">
                <a16:creationId xmlns:a16="http://schemas.microsoft.com/office/drawing/2014/main" id="{F1C299C0-80BF-1C76-684E-B4A27E6D03E4}"/>
              </a:ext>
            </a:extLst>
          </p:cNvPr>
          <p:cNvSpPr>
            <a:spLocks noGrp="1"/>
          </p:cNvSpPr>
          <p:nvPr>
            <p:ph idx="1"/>
          </p:nvPr>
        </p:nvSpPr>
        <p:spPr>
          <a:xfrm>
            <a:off x="564874" y="1533526"/>
            <a:ext cx="11062252" cy="4310684"/>
          </a:xfrm>
        </p:spPr>
        <p:txBody>
          <a:bodyPr vert="horz" lIns="91440" tIns="45720" rIns="91440" bIns="45720" rtlCol="0" anchor="t">
            <a:noAutofit/>
          </a:bodyPr>
          <a:lstStyle/>
          <a:p>
            <a:pPr marL="342900" indent="-342900">
              <a:buFont typeface="Arial" panose="020B0604020202020204" pitchFamily="34" charset="0"/>
              <a:buChar char="•"/>
            </a:pPr>
            <a:r>
              <a:rPr lang="en-US">
                <a:latin typeface="Calibri Light"/>
                <a:cs typeface="Calibri Light"/>
              </a:rPr>
              <a:t>Increase the Workforce and Build the Pipeline:</a:t>
            </a:r>
          </a:p>
          <a:p>
            <a:pPr marL="1028700" lvl="1" indent="-342900"/>
            <a:r>
              <a:rPr lang="en-US" sz="1600">
                <a:latin typeface="+mj-lt"/>
                <a:cs typeface="Calibri Light"/>
              </a:rPr>
              <a:t>Increase funding and eligibility re: mental health/substance use provider loan repayment programs.</a:t>
            </a:r>
          </a:p>
          <a:p>
            <a:pPr marL="342900" indent="-342900">
              <a:buFont typeface="Arial" panose="020B0604020202020204" pitchFamily="34" charset="0"/>
              <a:buChar char="•"/>
            </a:pPr>
            <a:r>
              <a:rPr lang="en-US">
                <a:latin typeface="Calibri Light"/>
                <a:cs typeface="Calibri Light"/>
              </a:rPr>
              <a:t>Retain the Existing Workforce:</a:t>
            </a:r>
          </a:p>
          <a:p>
            <a:pPr marL="1028700" lvl="1" indent="-342900"/>
            <a:r>
              <a:rPr lang="en-US" sz="1600">
                <a:latin typeface="+mj-lt"/>
                <a:cs typeface="Calibri Light"/>
              </a:rPr>
              <a:t>Senate Finance Committee in 2022 released draft legislation that would:</a:t>
            </a:r>
          </a:p>
          <a:p>
            <a:pPr marL="1485900" lvl="2"/>
            <a:r>
              <a:rPr lang="en-US" sz="1600">
                <a:latin typeface="+mj-lt"/>
                <a:cs typeface="Calibri Light"/>
              </a:rPr>
              <a:t>Create a demonstration project to increase mental health and substance use disorder care provider capacity under the Medicaid program.</a:t>
            </a:r>
          </a:p>
          <a:p>
            <a:pPr marL="1485900" lvl="2"/>
            <a:r>
              <a:rPr lang="en-US" sz="1600">
                <a:latin typeface="+mj-lt"/>
                <a:cs typeface="Calibri Light"/>
              </a:rPr>
              <a:t>Expands Medicare's Health Professional Shortage Area bonus program to practitioners furnishing mental health and substance use disorder services</a:t>
            </a:r>
          </a:p>
          <a:p>
            <a:pPr marL="342900" indent="-342900">
              <a:buFont typeface="Arial" panose="020B0604020202020204" pitchFamily="34" charset="0"/>
              <a:buChar char="•"/>
            </a:pPr>
            <a:r>
              <a:rPr lang="en-US">
                <a:latin typeface="Calibri Light"/>
                <a:cs typeface="Calibri Light"/>
              </a:rPr>
              <a:t>Support the Mental Wellbeing of the Workforce</a:t>
            </a:r>
          </a:p>
          <a:p>
            <a:pPr marL="1028700" lvl="1" indent="-342900"/>
            <a:r>
              <a:rPr lang="en-US" sz="1600">
                <a:latin typeface="+mj-lt"/>
                <a:cs typeface="Calibri Light"/>
              </a:rPr>
              <a:t>The National Council is working with offices and national partner organizations to develop legislation related to wellbeing, including grants and other funding to prioritize and improve mental wellbeing among providers.</a:t>
            </a:r>
          </a:p>
        </p:txBody>
      </p:sp>
    </p:spTree>
    <p:extLst>
      <p:ext uri="{BB962C8B-B14F-4D97-AF65-F5344CB8AC3E}">
        <p14:creationId xmlns:p14="http://schemas.microsoft.com/office/powerpoint/2010/main" val="22951166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2385</Words>
  <Application>Microsoft Office PowerPoint</Application>
  <PresentationFormat>Widescreen</PresentationFormat>
  <Paragraphs>186</Paragraphs>
  <Slides>28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Courier New</vt:lpstr>
      <vt:lpstr>Source Sans Pro</vt:lpstr>
      <vt:lpstr>Source Sans Pro Light</vt:lpstr>
      <vt:lpstr>Symbol</vt:lpstr>
      <vt:lpstr>1_Office Theme</vt:lpstr>
      <vt:lpstr>Federal Policy Update  National Council for Mental Wellbeing</vt:lpstr>
      <vt:lpstr>Public Policy Mission Statement</vt:lpstr>
      <vt:lpstr>PowerPoint Presentation</vt:lpstr>
      <vt:lpstr>Public Health Emergency Set to expire May 11, 2023 </vt:lpstr>
      <vt:lpstr>PHE Flexibilities: Permanent Changes</vt:lpstr>
      <vt:lpstr>PHE Flexibilities: Set to Expire </vt:lpstr>
      <vt:lpstr>Supporting the Workforce</vt:lpstr>
      <vt:lpstr>Workforce Crisis and Access to Care</vt:lpstr>
      <vt:lpstr>Legislative Efforts to Address the Crisis</vt:lpstr>
      <vt:lpstr>Funding for Mental Health and Substance Use Services and Programs</vt:lpstr>
      <vt:lpstr>Bipartisan Safer Communities Act</vt:lpstr>
      <vt:lpstr>Consolidated Appropriations Act of 2023</vt:lpstr>
      <vt:lpstr>CAA Funding Levels</vt:lpstr>
      <vt:lpstr>Certified Community Behavioral Health Clinics (CCBHCs)</vt:lpstr>
      <vt:lpstr>CCBHC Scope of Services</vt:lpstr>
      <vt:lpstr>PowerPoint Presentation</vt:lpstr>
      <vt:lpstr>CCBHCs’ State Impact Over Time (2021 data)</vt:lpstr>
      <vt:lpstr>Child &amp; Youth Services</vt:lpstr>
      <vt:lpstr>Activities to Address Health Disparities</vt:lpstr>
      <vt:lpstr>SAMHSA CCBHC Expansion Grants vs. Medicaid CCBHC Demonstration </vt:lpstr>
      <vt:lpstr>Bipartisan Safer Communities Act Expands CCBHC Demonstration Nationwide</vt:lpstr>
      <vt:lpstr>Substance Use Disorder</vt:lpstr>
      <vt:lpstr>SUD Policy Priority: Elimination of X-Waiver</vt:lpstr>
      <vt:lpstr>SUD Policy Priority: Medicaid Reentry Act</vt:lpstr>
      <vt:lpstr>SUD Policy Change: Mobile OTP Units</vt:lpstr>
      <vt:lpstr>Institutions for Mental Disease (IMD) Exclusion</vt:lpstr>
      <vt:lpstr>IMD Exclusion: History and Current Status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Policy Update  National Council for Mental Wellbeing</dc:title>
  <dc:creator>Malka Berro</dc:creator>
  <cp:lastModifiedBy>Marrissa Williams</cp:lastModifiedBy>
  <cp:revision>3</cp:revision>
  <dcterms:created xsi:type="dcterms:W3CDTF">2023-04-13T16:18:51Z</dcterms:created>
  <dcterms:modified xsi:type="dcterms:W3CDTF">2023-04-18T15:53:14Z</dcterms:modified>
</cp:coreProperties>
</file>