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6"/>
  </p:notesMasterIdLst>
  <p:handoutMasterIdLst>
    <p:handoutMasterId r:id="rId17"/>
  </p:handoutMasterIdLst>
  <p:sldIdLst>
    <p:sldId id="367" r:id="rId3"/>
    <p:sldId id="381" r:id="rId4"/>
    <p:sldId id="375" r:id="rId5"/>
    <p:sldId id="384" r:id="rId6"/>
    <p:sldId id="377" r:id="rId7"/>
    <p:sldId id="407" r:id="rId8"/>
    <p:sldId id="376" r:id="rId9"/>
    <p:sldId id="370" r:id="rId10"/>
    <p:sldId id="382" r:id="rId11"/>
    <p:sldId id="405" r:id="rId12"/>
    <p:sldId id="394" r:id="rId13"/>
    <p:sldId id="266" r:id="rId14"/>
    <p:sldId id="392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Greene" initials="CG" lastIdx="30" clrIdx="0"/>
  <p:cmAuthor id="2" name="Christina Pickett" initials="CP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276"/>
    <a:srgbClr val="FF7C80"/>
    <a:srgbClr val="FF5050"/>
    <a:srgbClr val="0087C7"/>
    <a:srgbClr val="F28739"/>
    <a:srgbClr val="944291"/>
    <a:srgbClr val="364A9E"/>
    <a:srgbClr val="E0F5FF"/>
    <a:srgbClr val="747FC9"/>
    <a:srgbClr val="677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" autoAdjust="0"/>
    <p:restoredTop sz="88776" autoAdjust="0"/>
  </p:normalViewPr>
  <p:slideViewPr>
    <p:cSldViewPr snapToGrid="0">
      <p:cViewPr varScale="1">
        <p:scale>
          <a:sx n="93" d="100"/>
          <a:sy n="93" d="100"/>
        </p:scale>
        <p:origin x="24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0322E-955B-4E1D-A8C4-9DA5CEA45B7F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09DA-C8E9-4471-89E4-97D661FB7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58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9C62BF-07EB-4033-891C-A64FC0ABF518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C04E43-8FC4-4A2D-A035-0EABB954F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9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04E43-8FC4-4A2D-A035-0EABB954FE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6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9D76D-CF86-1748-99C4-60670FA90F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4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1D0CC-69AF-448D-9E0F-3133D49EBB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7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Patients with untreated depression and a chronic illness have monthly healthcare costs that average $560 higher than those with just a chronic disease, according to the American Hospital Association.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studies have estimated it can cost as much as three times more to treat the physical health of a patient with underlying behavioral health issues than it does to treat the same physical health issues in a patient without a mental health disorder.</a:t>
            </a:r>
            <a:endParaRPr lang="en-US" dirty="0"/>
          </a:p>
          <a:p>
            <a:endParaRPr lang="en-US" dirty="0"/>
          </a:p>
          <a:p>
            <a:r>
              <a:rPr lang="en-US" dirty="0"/>
              <a:t>such as:</a:t>
            </a:r>
          </a:p>
          <a:p>
            <a:pPr lvl="1"/>
            <a:r>
              <a:rPr lang="en-US" dirty="0"/>
              <a:t>EMR registries</a:t>
            </a:r>
          </a:p>
          <a:p>
            <a:pPr lvl="1"/>
            <a:r>
              <a:rPr lang="en-US" dirty="0"/>
              <a:t>Huddles/pre-visit planning</a:t>
            </a:r>
          </a:p>
          <a:p>
            <a:pPr lvl="1"/>
            <a:r>
              <a:rPr lang="en-US" dirty="0"/>
              <a:t>Monitoring patient access</a:t>
            </a:r>
          </a:p>
          <a:p>
            <a:pPr lvl="1"/>
            <a:r>
              <a:rPr lang="en-US" dirty="0"/>
              <a:t>Tracking key primary care clinical values</a:t>
            </a:r>
          </a:p>
          <a:p>
            <a:pPr lvl="1"/>
            <a:r>
              <a:rPr lang="en-US" dirty="0"/>
              <a:t>Smoking cessation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04E43-8FC4-4A2D-A035-0EABB954F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3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Designated staff identified for coordination activities include:</a:t>
            </a:r>
          </a:p>
          <a:p>
            <a:pPr lvl="1"/>
            <a:r>
              <a:rPr lang="en-US" sz="2400" dirty="0"/>
              <a:t>Health Coaches</a:t>
            </a:r>
          </a:p>
          <a:p>
            <a:pPr lvl="1"/>
            <a:r>
              <a:rPr lang="en-US" sz="2400" dirty="0"/>
              <a:t>Social Work Assistants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MMC provides support to each organization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Pictures = AMA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04E43-8FC4-4A2D-A035-0EABB954FE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9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 Numerator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 Denominator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patients who remained on antidepressant medication during the entire 12-week acute treatment phase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patients 18 and older who were diagnosed with depression and treated with an antidepressant medication</a:t>
            </a:r>
          </a:p>
          <a:p>
            <a:pPr rtl="0" eaLnBrk="1" fontAlgn="ctr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patients who remained on antidepressant medication for at least 6 months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patients ages 18 and older who were diagnosed with depression and treated with an antidepressant medication</a:t>
            </a:r>
          </a:p>
          <a:p>
            <a:pPr rtl="0" eaLnBrk="1" fontAlgn="ctr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patients who remained on an antipsychotic medication for at least 80% of their treatment period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patients ages19-64 with schizophrenia who were dispensed at least 2 antipsychotic medications during the measurement year</a:t>
            </a:r>
          </a:p>
          <a:p>
            <a:pPr rtl="0" eaLnBrk="1" fontAlgn="ctr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patients who had a diabetes screening test during the measurement year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patients ages 18-64 with schizophrenia or bipolar disorder who were dispensed an antipsychotic medication</a:t>
            </a:r>
          </a:p>
          <a:p>
            <a:pPr rtl="0" eaLnBrk="1" fontAlgn="ctr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patients who had both an LDL-C test and an HbA1c test during the measurement year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patients ages 18-64 with schizophrenia and diabetes</a:t>
            </a:r>
          </a:p>
          <a:p>
            <a:pPr rtl="0" eaLnBrk="1" fontAlgn="ctr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patients who had an LDL-C test during the measurement year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patients ages 18-64 with schizophrenia and cardiovascular disease</a:t>
            </a: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eaLnBrk="1" fontAlgn="ctr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children who had 1 follow-up visit within 30 days after starting the medication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children ages 6-12 who were newly prescribed ADHD medication</a:t>
            </a:r>
          </a:p>
          <a:p>
            <a:pPr rtl="0" eaLnBrk="1" fontAlgn="ctr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children who, in addition to the visit in the initiation phase, had at least 2 follow-up visits in the 9 month period after the initiation phase ended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children ages 6-12 who were newly prescribed ADHD medication and remained on the medication for 7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04E43-8FC4-4A2D-A035-0EABB954FE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9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36446" y="497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944BFC-03FA-4274-B08F-02A7B2086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rIns="0"/>
          <a:lstStyle/>
          <a:p>
            <a:pPr>
              <a:defRPr/>
            </a:pPr>
            <a:fld id="{DF7D277E-9B9B-4D32-9ACE-9F8C35181D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D277E-9B9B-4D32-9ACE-9F8C35181D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68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5634"/>
            <a:ext cx="5384800" cy="5156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5634"/>
            <a:ext cx="5384800" cy="5156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D277E-9B9B-4D32-9ACE-9F8C35181D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D277E-9B9B-4D32-9ACE-9F8C35181D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5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pPr>
              <a:defRPr/>
            </a:pPr>
            <a:fld id="{DF7D277E-9B9B-4D32-9ACE-9F8C35181D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s - No Pg 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2300"/>
            <a:ext cx="12192000" cy="53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547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D277E-9B9B-4D32-9ACE-9F8C35181D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9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D277E-9B9B-4D32-9ACE-9F8C35181D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0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D277E-9B9B-4D32-9ACE-9F8C35181D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36446" y="497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944BFC-03FA-4274-B08F-02A7B2086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70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D277E-9B9B-4D32-9ACE-9F8C35181D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D277E-9B9B-4D32-9ACE-9F8C35181D8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70727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44BFC-03FA-4274-B08F-02A7B2086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36446" y="497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944BFC-03FA-4274-B08F-02A7B2086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6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36446" y="497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944BFC-03FA-4274-B08F-02A7B2086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2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36446" y="497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944BFC-03FA-4274-B08F-02A7B2086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2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36446" y="497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944BFC-03FA-4274-B08F-02A7B2086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36446" y="497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944BFC-03FA-4274-B08F-02A7B2086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0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36446" y="497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944BFC-03FA-4274-B08F-02A7B2086F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2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99119"/>
            <a:ext cx="10515600" cy="119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5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0"/>
            <a:ext cx="12192000" cy="365125"/>
          </a:xfrm>
          <a:prstGeom prst="rect">
            <a:avLst/>
          </a:prstGeom>
          <a:solidFill>
            <a:srgbClr val="008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62461"/>
            <a:ext cx="12192000" cy="27432"/>
          </a:xfrm>
          <a:prstGeom prst="rect">
            <a:avLst/>
          </a:prstGeom>
          <a:solidFill>
            <a:srgbClr val="707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123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944BFC-03FA-4274-B08F-02A7B2086F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3808" y="-11012"/>
            <a:ext cx="3703571" cy="365760"/>
            <a:chOff x="73808" y="-11012"/>
            <a:chExt cx="3703571" cy="365760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726160" y="17980"/>
              <a:ext cx="2051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Population Health</a:t>
              </a: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1713970" y="34708"/>
              <a:ext cx="0" cy="2743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1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8" y="-11012"/>
              <a:ext cx="1578544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94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7C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727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0727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0727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727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72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425947"/>
          </a:xfrm>
          <a:prstGeom prst="rect">
            <a:avLst/>
          </a:prstGeom>
          <a:solidFill>
            <a:srgbClr val="707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1" y="44491"/>
            <a:ext cx="2325019" cy="3109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35383"/>
            <a:ext cx="1422400" cy="329184"/>
          </a:xfrm>
          <a:prstGeom prst="rect">
            <a:avLst/>
          </a:prstGeom>
          <a:noFill/>
        </p:spPr>
        <p:txBody>
          <a:bodyPr vert="horz" lIns="91440" tIns="45720" rIns="0" bIns="45720" rtlCol="0" anchor="ctr"/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fld id="{DF7D277E-9B9B-4D32-9ACE-9F8C35181D82}" type="slidenum">
              <a:rPr lang="en-US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25946"/>
            <a:ext cx="12192000" cy="15240"/>
          </a:xfrm>
          <a:prstGeom prst="line">
            <a:avLst/>
          </a:prstGeom>
          <a:ln w="57150">
            <a:solidFill>
              <a:srgbClr val="66B7D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4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tif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6895" y="1786636"/>
            <a:ext cx="9222399" cy="1447970"/>
          </a:xfrm>
        </p:spPr>
        <p:txBody>
          <a:bodyPr>
            <a:noAutofit/>
          </a:bodyPr>
          <a:lstStyle/>
          <a:p>
            <a:pPr algn="r"/>
            <a:r>
              <a:rPr lang="en-US" sz="4400" b="1" dirty="0">
                <a:latin typeface="Century Gothic" panose="020B0502020202020204" pitchFamily="34" charset="0"/>
              </a:rPr>
              <a:t>Advancing NYS Prevention Agenda and Behavioral Health through Health Care and Community Partnerships</a:t>
            </a:r>
            <a:endParaRPr lang="en-US" sz="3200" i="1" dirty="0">
              <a:latin typeface="Century Gothic" panose="020B05020202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77077" y="3823258"/>
            <a:ext cx="8592217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200" b="1" dirty="0">
                <a:latin typeface="Century Gothic" panose="020B0502020202020204" pitchFamily="34" charset="0"/>
              </a:rPr>
              <a:t>David Cohen</a:t>
            </a:r>
            <a:r>
              <a:rPr lang="en-US" sz="2200" b="1" i="1" dirty="0">
                <a:latin typeface="Century Gothic" panose="020B0502020202020204" pitchFamily="34" charset="0"/>
              </a:rPr>
              <a:t>,</a:t>
            </a:r>
            <a:r>
              <a:rPr lang="en-US" sz="2200" b="1" dirty="0"/>
              <a:t> MD, MSc, Executive VP for Population Health and Academic Affairs, Maimonides Medical Center</a:t>
            </a:r>
          </a:p>
          <a:p>
            <a:pPr algn="r"/>
            <a:r>
              <a:rPr lang="en-US" sz="2000" b="1" dirty="0"/>
              <a:t>Kishor Malavade, MD, Vice Chair and Chief Medical Officer, Department of Population Health, Maimonides Medical Center</a:t>
            </a:r>
            <a:endParaRPr lang="en-US" sz="2000" dirty="0"/>
          </a:p>
          <a:p>
            <a:pPr algn="r"/>
            <a:r>
              <a:rPr lang="en-US" sz="2000" b="1" i="1" dirty="0">
                <a:latin typeface="Century Gothic" panose="020B0502020202020204" pitchFamily="34" charset="0"/>
              </a:rPr>
              <a:t> </a:t>
            </a:r>
            <a:endParaRPr lang="en-US" sz="2000" i="1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44BFC-03FA-4274-B08F-02A7B2086FA5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39694" y="3561181"/>
            <a:ext cx="8229600" cy="4164"/>
          </a:xfrm>
          <a:prstGeom prst="line">
            <a:avLst/>
          </a:prstGeom>
          <a:ln w="19050">
            <a:solidFill>
              <a:srgbClr val="008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95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Care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606550"/>
            <a:ext cx="7886700" cy="48552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Targeting vulnerable patients, high utilizers, patients with limited social supports</a:t>
            </a:r>
          </a:p>
          <a:p>
            <a:r>
              <a:rPr lang="en-US" dirty="0"/>
              <a:t>Interventions:</a:t>
            </a:r>
          </a:p>
          <a:p>
            <a:pPr lvl="1"/>
            <a:r>
              <a:rPr lang="en-US" dirty="0"/>
              <a:t>Transitional care teams, ED care navigators</a:t>
            </a:r>
          </a:p>
          <a:p>
            <a:pPr lvl="1"/>
            <a:r>
              <a:rPr lang="en-US" dirty="0"/>
              <a:t>Engagement in hospital, follow-up in community</a:t>
            </a:r>
          </a:p>
          <a:p>
            <a:pPr lvl="1"/>
            <a:r>
              <a:rPr lang="en-US" dirty="0"/>
              <a:t>Connecting patients to community-based treatment and support, including non-clinical drivers of utilization </a:t>
            </a:r>
          </a:p>
          <a:p>
            <a:r>
              <a:rPr lang="en-US" dirty="0"/>
              <a:t>Network of Support Services:</a:t>
            </a:r>
          </a:p>
          <a:p>
            <a:pPr lvl="1"/>
            <a:r>
              <a:rPr lang="en-US" dirty="0"/>
              <a:t>Linkage to Health Home care management</a:t>
            </a:r>
          </a:p>
          <a:p>
            <a:pPr lvl="1"/>
            <a:r>
              <a:rPr lang="en-US" dirty="0"/>
              <a:t>Health Coaches (primary care, mental health)</a:t>
            </a:r>
          </a:p>
          <a:p>
            <a:pPr lvl="1"/>
            <a:r>
              <a:rPr lang="en-US" dirty="0"/>
              <a:t>Substance use/mental health peers</a:t>
            </a:r>
          </a:p>
          <a:p>
            <a:pPr lvl="1"/>
            <a:r>
              <a:rPr lang="en-US" dirty="0"/>
              <a:t>SNF transitional nurses</a:t>
            </a:r>
          </a:p>
          <a:p>
            <a:pPr lvl="1"/>
            <a:r>
              <a:rPr lang="en-US" dirty="0"/>
              <a:t>Referrals for free legal assistance</a:t>
            </a:r>
          </a:p>
          <a:p>
            <a:r>
              <a:rPr lang="en-US" dirty="0"/>
              <a:t>Focus on Performance Improvement:</a:t>
            </a:r>
          </a:p>
          <a:p>
            <a:pPr lvl="1"/>
            <a:r>
              <a:rPr lang="en-US" dirty="0"/>
              <a:t>Agreements include both process and outcomes targets</a:t>
            </a:r>
          </a:p>
          <a:p>
            <a:pPr lvl="1"/>
            <a:r>
              <a:rPr lang="en-US" dirty="0"/>
              <a:t>Leadership/staff meet monthly to implement action plans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44BFC-03FA-4274-B08F-02A7B2086FA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59" y="3495085"/>
            <a:ext cx="2789995" cy="1847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04" y="6273695"/>
            <a:ext cx="2612796" cy="4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peer support make a difference?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self esteem and confidence</a:t>
            </a:r>
            <a:r>
              <a:rPr lang="en-US" baseline="30000" dirty="0"/>
              <a:t>1, 2</a:t>
            </a:r>
            <a:endParaRPr lang="en-US" dirty="0"/>
          </a:p>
          <a:p>
            <a:r>
              <a:rPr lang="en-US" dirty="0"/>
              <a:t>Increased empathy and acceptance (camaraderie)</a:t>
            </a:r>
            <a:r>
              <a:rPr lang="en-US" baseline="30000" dirty="0"/>
              <a:t>1, 3</a:t>
            </a:r>
            <a:endParaRPr lang="en-US" dirty="0"/>
          </a:p>
          <a:p>
            <a:r>
              <a:rPr lang="en-US" dirty="0"/>
              <a:t>Increased sense of control and ability to bring about changes in their lives</a:t>
            </a:r>
            <a:r>
              <a:rPr lang="en-US" baseline="30000" dirty="0"/>
              <a:t>4</a:t>
            </a:r>
            <a:endParaRPr lang="en-US" dirty="0"/>
          </a:p>
          <a:p>
            <a:r>
              <a:rPr lang="en-US" dirty="0"/>
              <a:t>Increased sense that treatment is responsive and inclusive of needs</a:t>
            </a:r>
            <a:r>
              <a:rPr lang="en-US" baseline="30000" dirty="0"/>
              <a:t>4</a:t>
            </a:r>
            <a:endParaRPr lang="en-US" dirty="0"/>
          </a:p>
          <a:p>
            <a:r>
              <a:rPr lang="en-US" dirty="0"/>
              <a:t>Increased engagement in self care and wellness</a:t>
            </a:r>
            <a:r>
              <a:rPr lang="en-US" baseline="30000" dirty="0"/>
              <a:t>4</a:t>
            </a:r>
            <a:endParaRPr lang="en-US" dirty="0"/>
          </a:p>
          <a:p>
            <a:r>
              <a:rPr lang="en-US" dirty="0"/>
              <a:t>Increased social support and social functioning</a:t>
            </a:r>
            <a:r>
              <a:rPr lang="en-US" baseline="30000" dirty="0"/>
              <a:t>5, 6, 7, 8, 9</a:t>
            </a:r>
            <a:endParaRPr lang="en-US" dirty="0"/>
          </a:p>
          <a:p>
            <a:r>
              <a:rPr lang="en-US" dirty="0"/>
              <a:t>Reduced hospital admission rates and longer community tenure</a:t>
            </a:r>
            <a:r>
              <a:rPr lang="en-US" baseline="30000" dirty="0"/>
              <a:t>4, 10, 11, 12</a:t>
            </a:r>
            <a:endParaRPr lang="en-US" dirty="0"/>
          </a:p>
          <a:p>
            <a:r>
              <a:rPr lang="en-US" dirty="0"/>
              <a:t>Decreased substance use and depression</a:t>
            </a:r>
            <a:r>
              <a:rPr lang="en-US" baseline="30000" dirty="0"/>
              <a:t>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44BFC-03FA-4274-B08F-02A7B2086F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4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9285">
            <a:off x="7875099" y="2516012"/>
            <a:ext cx="2309331" cy="292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57583"/>
            <a:ext cx="7886700" cy="1191570"/>
          </a:xfrm>
        </p:spPr>
        <p:txBody>
          <a:bodyPr>
            <a:normAutofit/>
          </a:bodyPr>
          <a:lstStyle/>
          <a:p>
            <a:r>
              <a:rPr lang="en-US" dirty="0"/>
              <a:t>Proven Impact of Care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605" y="2254102"/>
            <a:ext cx="5954233" cy="42228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Saved Medicaid $944 per beneficiary per month, for a total savings of $48 million </a:t>
            </a:r>
          </a:p>
          <a:p>
            <a:r>
              <a:rPr lang="en-US" dirty="0"/>
              <a:t>Resulted in significantly fewer hospitalizations </a:t>
            </a:r>
          </a:p>
          <a:p>
            <a:r>
              <a:rPr lang="en-US" dirty="0"/>
              <a:t>Implemented program successfully:</a:t>
            </a:r>
          </a:p>
          <a:p>
            <a:pPr lvl="1"/>
            <a:r>
              <a:rPr lang="en-US" dirty="0"/>
              <a:t>94% received care management services</a:t>
            </a:r>
          </a:p>
          <a:p>
            <a:pPr lvl="1"/>
            <a:r>
              <a:rPr lang="en-US" dirty="0"/>
              <a:t>Care managers built strong and consistent  relationships, played key roles connecting to housing and other social supports</a:t>
            </a:r>
          </a:p>
          <a:p>
            <a:r>
              <a:rPr lang="en-US" dirty="0"/>
              <a:t>Web-based platform is a useful tool to support care coordination </a:t>
            </a:r>
          </a:p>
          <a:p>
            <a:r>
              <a:rPr lang="en-US" dirty="0"/>
              <a:t>Experience with similar projects, network of partners, and creative use of funding sources contributed to successful implementation and sustainment of program components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35889" y="1220797"/>
            <a:ext cx="8545033" cy="8844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CMMI Innovation Grant: Supported programs and related technology to coordinate behavioral health, primary care, and social services for 7,500 patients with severe mental illness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4978"/>
            <a:ext cx="2057400" cy="365125"/>
          </a:xfrm>
        </p:spPr>
        <p:txBody>
          <a:bodyPr/>
          <a:lstStyle/>
          <a:p>
            <a:fld id="{0B944BFC-03FA-4274-B08F-02A7B2086FA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0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Davidson, L., </a:t>
            </a:r>
            <a:r>
              <a:rPr lang="en-US" dirty="0" err="1"/>
              <a:t>Chinman</a:t>
            </a:r>
            <a:r>
              <a:rPr lang="en-US" dirty="0"/>
              <a:t>, M., </a:t>
            </a:r>
            <a:r>
              <a:rPr lang="en-US" dirty="0" err="1"/>
              <a:t>Kloos</a:t>
            </a:r>
            <a:r>
              <a:rPr lang="en-US" dirty="0"/>
              <a:t>, B., Weingarten, R., </a:t>
            </a:r>
            <a:r>
              <a:rPr lang="en-US" dirty="0" err="1"/>
              <a:t>Stayner</a:t>
            </a:r>
            <a:r>
              <a:rPr lang="en-US" dirty="0"/>
              <a:t>, D., &amp; </a:t>
            </a:r>
            <a:r>
              <a:rPr lang="en-US" dirty="0" err="1"/>
              <a:t>Tebes</a:t>
            </a:r>
            <a:r>
              <a:rPr lang="en-US" dirty="0"/>
              <a:t>, J. K. (1999). Peer support  among individuals with severe mental illness: A review of the evidence. Clinical psychology: Science and practice, 6(2), 165-­‐187.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Salzer</a:t>
            </a:r>
            <a:r>
              <a:rPr lang="en-US" dirty="0"/>
              <a:t>, M. S. (2002). Consumer-­Delivered Services as a Best Practice in Mental Health Care Delivery and The Development of Practice Guidelines: Mental Health Association of Southeastern Pennsylvania Best Practices Team Philadelphia. Psychiatric Rehabilitation Skills, 6(3), 355‐382.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Coatsworth-­Puspoky</a:t>
            </a:r>
            <a:r>
              <a:rPr lang="en-US" dirty="0"/>
              <a:t>, R., </a:t>
            </a:r>
            <a:r>
              <a:rPr lang="en-US" dirty="0" err="1"/>
              <a:t>Forchuk</a:t>
            </a:r>
            <a:r>
              <a:rPr lang="en-US" dirty="0"/>
              <a:t>, C., &amp; Ward-­Griffin, C. (2006). Peer support  relationships: an unexplored interpersonal process in mental health. Journal of psychiatric and mental health nursing, 13(5), 490-­497.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Davidson, L., Bellamy, C., Guy, K., &amp; Miller, R. (2012). Peer support  among persons with severe mental illnesses: a review of evidence and experience. World Psychiatry, 11(2), 123-­128.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Kurtz, L. F. (1990). The self‐help movement: Review of the past  decade of research. Social Work with Groups, 13(3), 101-­115.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Nelson,  G., </a:t>
            </a:r>
            <a:r>
              <a:rPr lang="en-US" dirty="0" err="1"/>
              <a:t>Ochocka</a:t>
            </a:r>
            <a:r>
              <a:rPr lang="en-US" dirty="0"/>
              <a:t>, J., Janzen, R., &amp; Trainor, J. (2006). A longitudinal study of mental health consumer/survivor initiatives: Part  1—Literature review and overview of the study. Journal of Community Psychology, 34(3), 247‐260.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Ochocka</a:t>
            </a:r>
            <a:r>
              <a:rPr lang="en-US" dirty="0"/>
              <a:t>, J., Nelson, G., Janzen, R., &amp; Trainor, J. (2006). A longitudinal study of mental health consumer/survivor initiatives: Part 3—A qualitative study of impacts of participation on new members. Journal of Community Psychology, 34(3), 273-­283.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Trainor, J., Shepherd, M., </a:t>
            </a:r>
            <a:r>
              <a:rPr lang="en-US" dirty="0" err="1"/>
              <a:t>Boydell</a:t>
            </a:r>
            <a:r>
              <a:rPr lang="en-US" dirty="0"/>
              <a:t>, K. M., </a:t>
            </a:r>
            <a:r>
              <a:rPr lang="en-US" dirty="0" err="1"/>
              <a:t>Leff</a:t>
            </a:r>
            <a:r>
              <a:rPr lang="en-US" dirty="0"/>
              <a:t>, A., &amp; Crawford, E. (1997). Beyond the service paradigm: The impact  and implications of consumer/survivor initiatives. Psychiatric  Rehabilitation Journal, 21(2), 132-­140.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Yanos</a:t>
            </a:r>
            <a:r>
              <a:rPr lang="en-US" dirty="0"/>
              <a:t>, T. P., Primavera, L. H., &amp; Knight, E. L. (2001). Consumer-­run service participation, recovery of social functioning, and the mediating role of psychological factors. Psychiatric  Services, 52(4), 493‐500.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Chinman</a:t>
            </a:r>
            <a:r>
              <a:rPr lang="en-US" dirty="0"/>
              <a:t>, M. J., Weingarten, R., </a:t>
            </a:r>
            <a:r>
              <a:rPr lang="en-US" dirty="0" err="1"/>
              <a:t>Stayner</a:t>
            </a:r>
            <a:r>
              <a:rPr lang="en-US" dirty="0"/>
              <a:t>, D., &amp; Davidson, L. (2001). Chronicity reconsidered: improving person‐environment fit through a  consumer-­run service. Community mental health journal, 37(3), 215-­229.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Forchuk</a:t>
            </a:r>
            <a:r>
              <a:rPr lang="en-US" dirty="0"/>
              <a:t>, C., Martin, M. L., Chan, Y. L., &amp; Jensen, E. (2005). Therapeutic relationships: From psychiatric hospital to community. Journal of psychiatric and mental health nursing, 12(5), 556­‐564.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Min, S. Y., </a:t>
            </a:r>
            <a:r>
              <a:rPr lang="en-US" dirty="0" err="1"/>
              <a:t>Whitecraft</a:t>
            </a:r>
            <a:r>
              <a:rPr lang="en-US" dirty="0"/>
              <a:t>, J., </a:t>
            </a:r>
            <a:r>
              <a:rPr lang="en-US" dirty="0" err="1"/>
              <a:t>Rothbard</a:t>
            </a:r>
            <a:r>
              <a:rPr lang="en-US" dirty="0"/>
              <a:t>,  A. B., &amp; </a:t>
            </a:r>
            <a:r>
              <a:rPr lang="en-US" dirty="0" err="1"/>
              <a:t>Salzer</a:t>
            </a:r>
            <a:r>
              <a:rPr lang="en-US" dirty="0"/>
              <a:t>, M. S. (2007). Peer support  for persons with co-­‐occurring disorders and community tenure: a  survival analysis. Psychiatric  rehabilitation journal, 30(3), 207-­213.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44BFC-03FA-4274-B08F-02A7B2086FA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6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533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Milestones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5AFB800-5FED-8E46-84B0-52373A168DA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577469" y="3084134"/>
            <a:ext cx="9037062" cy="1160222"/>
          </a:xfrm>
          <a:prstGeom prst="rightArrow">
            <a:avLst>
              <a:gd name="adj1" fmla="val 54407"/>
              <a:gd name="adj2" fmla="val 51184"/>
            </a:avLst>
          </a:prstGeom>
          <a:gradFill flip="none" rotWithShape="1">
            <a:gsLst>
              <a:gs pos="0">
                <a:srgbClr val="0087DD">
                  <a:tint val="66000"/>
                  <a:satMod val="160000"/>
                </a:srgbClr>
              </a:gs>
              <a:gs pos="50000">
                <a:srgbClr val="0087DD">
                  <a:tint val="44500"/>
                  <a:satMod val="160000"/>
                </a:srgbClr>
              </a:gs>
              <a:gs pos="100000">
                <a:srgbClr val="0087D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/>
            </a:solidFill>
          </a:ln>
        </p:spPr>
        <p:txBody>
          <a:bodyPr wrap="none" lIns="101858" tIns="50929" rIns="101858" bIns="50929" anchor="ctr"/>
          <a:lstStyle>
            <a:lvl1pPr defTabSz="1019175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917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9175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9175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9175" eaLnBrk="0" hangingPunct="0">
              <a:spcBef>
                <a:spcPct val="20000"/>
              </a:spcBef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b="1" dirty="0">
                <a:ea typeface="MS PGothic" pitchFamily="34" charset="-128"/>
              </a:rPr>
              <a:t>  2005     2006      2010       2011     2012     2014      2015    2017     2018       2019     2020    2021+</a:t>
            </a:r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 flipH="1" flipV="1">
            <a:off x="2038407" y="2300066"/>
            <a:ext cx="18" cy="1023737"/>
          </a:xfrm>
          <a:prstGeom prst="line">
            <a:avLst/>
          </a:prstGeom>
          <a:noFill/>
          <a:ln w="12700">
            <a:solidFill>
              <a:srgbClr val="CBEBFF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7998" r="10953" b="8023"/>
          <a:stretch/>
        </p:blipFill>
        <p:spPr>
          <a:xfrm>
            <a:off x="1578894" y="2031025"/>
            <a:ext cx="1222726" cy="235818"/>
          </a:xfrm>
          <a:prstGeom prst="rect">
            <a:avLst/>
          </a:prstGeom>
        </p:spPr>
      </p:pic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1983548" y="4963683"/>
            <a:ext cx="1479192" cy="6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8" tIns="50929" rIns="101858" bIns="50929" anchor="ctr"/>
          <a:lstStyle>
            <a:lvl1pPr defTabSz="1019175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917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9175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9175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9175" eaLnBrk="0" hangingPunct="0">
              <a:spcBef>
                <a:spcPct val="20000"/>
              </a:spcBef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Co-location of primary care &amp; behavioral health services at South Beach Psychiatric Center</a:t>
            </a:r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 flipH="1">
            <a:off x="2723145" y="3987744"/>
            <a:ext cx="1" cy="942717"/>
          </a:xfrm>
          <a:prstGeom prst="line">
            <a:avLst/>
          </a:prstGeom>
          <a:noFill/>
          <a:ln w="12700" cap="rnd">
            <a:solidFill>
              <a:srgbClr val="C4E8FD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71" y="1275585"/>
            <a:ext cx="756235" cy="72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2841039" y="2073456"/>
            <a:ext cx="1404485" cy="61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8" tIns="50929" rIns="101858" bIns="50929" anchor="ctr"/>
          <a:lstStyle>
            <a:lvl1pPr defTabSz="1019175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917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9175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9175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9175" eaLnBrk="0" hangingPunct="0">
              <a:spcBef>
                <a:spcPct val="20000"/>
              </a:spcBef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Launched Mental Health Home with HEAL 10/17 to improve care for SMI</a:t>
            </a:r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3493584" y="2708168"/>
            <a:ext cx="4763" cy="615635"/>
          </a:xfrm>
          <a:prstGeom prst="line">
            <a:avLst/>
          </a:prstGeom>
          <a:noFill/>
          <a:ln w="12700">
            <a:solidFill>
              <a:srgbClr val="BAE3FA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pic>
        <p:nvPicPr>
          <p:cNvPr id="1027" name="Picture 3" descr="S:\CAREMANAGE\Logos and Document Templates\BHH_logoCMYK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24" y="4418471"/>
            <a:ext cx="1124145" cy="5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4518895" y="3987743"/>
            <a:ext cx="0" cy="361950"/>
          </a:xfrm>
          <a:prstGeom prst="line">
            <a:avLst/>
          </a:prstGeom>
          <a:noFill/>
          <a:ln w="12700" cap="rnd">
            <a:solidFill>
              <a:srgbClr val="ACDCF6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4518896" y="1977296"/>
            <a:ext cx="1120577" cy="69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8" tIns="50929" rIns="101858" bIns="50929" anchor="ctr"/>
          <a:lstStyle>
            <a:lvl1pPr defTabSz="1019175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917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9175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9175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9175" eaLnBrk="0" hangingPunct="0">
              <a:spcBef>
                <a:spcPct val="20000"/>
              </a:spcBef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Expansion of mental health model, training, and HIT</a:t>
            </a: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V="1">
            <a:off x="5073274" y="2778599"/>
            <a:ext cx="7694" cy="532977"/>
          </a:xfrm>
          <a:prstGeom prst="line">
            <a:avLst/>
          </a:prstGeom>
          <a:noFill/>
          <a:ln w="12700">
            <a:solidFill>
              <a:srgbClr val="99D2F1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H="1" flipV="1">
            <a:off x="6604666" y="1780764"/>
            <a:ext cx="1188" cy="1557148"/>
          </a:xfrm>
          <a:prstGeom prst="line">
            <a:avLst/>
          </a:prstGeom>
          <a:noFill/>
          <a:ln w="12700">
            <a:solidFill>
              <a:srgbClr val="67BAE3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989" y="1347166"/>
            <a:ext cx="1735320" cy="315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t="25722"/>
          <a:stretch/>
        </p:blipFill>
        <p:spPr>
          <a:xfrm>
            <a:off x="2165673" y="5723724"/>
            <a:ext cx="1114942" cy="6724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99285">
            <a:off x="7028215" y="4591159"/>
            <a:ext cx="600063" cy="759603"/>
          </a:xfrm>
          <a:prstGeom prst="rect">
            <a:avLst/>
          </a:prstGeom>
          <a:ln>
            <a:noFill/>
          </a:ln>
          <a:effectLst>
            <a:outerShdw blurRad="76200" dist="635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6712222" y="4201441"/>
            <a:ext cx="1140964" cy="36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8" tIns="50929" rIns="101858" bIns="50929" anchor="ctr"/>
          <a:lstStyle>
            <a:lvl1pPr defTabSz="1019175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917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9175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9175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9175" eaLnBrk="0" hangingPunct="0">
              <a:spcBef>
                <a:spcPct val="20000"/>
              </a:spcBef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CMMI study results published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97" y="2423816"/>
            <a:ext cx="1692042" cy="288283"/>
          </a:xfrm>
          <a:prstGeom prst="rect">
            <a:avLst/>
          </a:prstGeom>
        </p:spPr>
      </p:pic>
      <p:sp>
        <p:nvSpPr>
          <p:cNvPr id="27" name="Line 35"/>
          <p:cNvSpPr>
            <a:spLocks noChangeShapeType="1"/>
          </p:cNvSpPr>
          <p:nvPr/>
        </p:nvSpPr>
        <p:spPr bwMode="auto">
          <a:xfrm flipH="1" flipV="1">
            <a:off x="8005318" y="2778600"/>
            <a:ext cx="2" cy="545203"/>
          </a:xfrm>
          <a:prstGeom prst="line">
            <a:avLst/>
          </a:prstGeom>
          <a:noFill/>
          <a:ln w="12700">
            <a:solidFill>
              <a:srgbClr val="289BD2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 flipH="1">
            <a:off x="7328246" y="3987743"/>
            <a:ext cx="0" cy="213699"/>
          </a:xfrm>
          <a:prstGeom prst="line">
            <a:avLst/>
          </a:prstGeom>
          <a:noFill/>
          <a:ln w="12700" cap="rnd">
            <a:solidFill>
              <a:srgbClr val="4AABDB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H="1">
            <a:off x="8423138" y="3983443"/>
            <a:ext cx="1" cy="1101592"/>
          </a:xfrm>
          <a:prstGeom prst="line">
            <a:avLst/>
          </a:prstGeom>
          <a:noFill/>
          <a:ln w="12700" cap="rnd">
            <a:solidFill>
              <a:srgbClr val="289BD2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7814918" y="5187176"/>
            <a:ext cx="1287618" cy="60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8" tIns="50929" rIns="101858" bIns="50929" anchor="ctr"/>
          <a:lstStyle>
            <a:lvl1pPr defTabSz="1019175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917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9175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9175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9175" eaLnBrk="0" hangingPunct="0">
              <a:spcBef>
                <a:spcPct val="20000"/>
              </a:spcBef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Brooklyn Communities Collaborative (BCC) forms</a:t>
            </a:r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H="1" flipV="1">
            <a:off x="9224405" y="1904984"/>
            <a:ext cx="1" cy="1443986"/>
          </a:xfrm>
          <a:prstGeom prst="line">
            <a:avLst/>
          </a:prstGeom>
          <a:noFill/>
          <a:ln w="12700">
            <a:solidFill>
              <a:srgbClr val="289BD2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8580595" y="1362857"/>
            <a:ext cx="1287618" cy="60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8" tIns="50929" rIns="101858" bIns="50929" anchor="ctr"/>
          <a:lstStyle>
            <a:lvl1pPr defTabSz="1019175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917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9175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9175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9175" eaLnBrk="0" hangingPunct="0">
              <a:spcBef>
                <a:spcPct val="20000"/>
              </a:spcBef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CCB IPA approved as a Medicare ACO</a:t>
            </a:r>
          </a:p>
        </p:txBody>
      </p:sp>
      <p:sp>
        <p:nvSpPr>
          <p:cNvPr id="33" name="Line 35">
            <a:extLst>
              <a:ext uri="{FF2B5EF4-FFF2-40B4-BE49-F238E27FC236}">
                <a16:creationId xmlns:a16="http://schemas.microsoft.com/office/drawing/2014/main" id="{213020AF-BC82-4D47-8B64-C729861CB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3056" y="3977505"/>
            <a:ext cx="0" cy="382426"/>
          </a:xfrm>
          <a:prstGeom prst="line">
            <a:avLst/>
          </a:prstGeom>
          <a:noFill/>
          <a:ln w="12700" cap="rnd">
            <a:solidFill>
              <a:srgbClr val="289BD2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A424991F-185D-B940-A987-5ACAC98DF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2031" y="4475213"/>
            <a:ext cx="980666" cy="7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8" tIns="50929" rIns="101858" bIns="50929" anchor="ctr"/>
          <a:lstStyle>
            <a:lvl1pPr defTabSz="1019175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917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9175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9175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9175" eaLnBrk="0" hangingPunct="0">
              <a:spcBef>
                <a:spcPct val="20000"/>
              </a:spcBef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COVID-19 activities to support partners</a:t>
            </a:r>
          </a:p>
        </p:txBody>
      </p:sp>
      <p:pic>
        <p:nvPicPr>
          <p:cNvPr id="36" name="Google Shape;56;p13">
            <a:extLst>
              <a:ext uri="{FF2B5EF4-FFF2-40B4-BE49-F238E27FC236}">
                <a16:creationId xmlns:a16="http://schemas.microsoft.com/office/drawing/2014/main" id="{B73F3B38-4282-0B4A-BE89-7DFCDE20981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1216" y="5791796"/>
            <a:ext cx="1003843" cy="81310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Line 35">
            <a:extLst>
              <a:ext uri="{FF2B5EF4-FFF2-40B4-BE49-F238E27FC236}">
                <a16:creationId xmlns:a16="http://schemas.microsoft.com/office/drawing/2014/main" id="{C3B1D14E-8BC2-42EA-99CE-E681B88AB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3878" y="3997981"/>
            <a:ext cx="0" cy="743407"/>
          </a:xfrm>
          <a:prstGeom prst="line">
            <a:avLst/>
          </a:prstGeom>
          <a:noFill/>
          <a:ln w="12700" cap="rnd">
            <a:solidFill>
              <a:srgbClr val="ACDCF6"/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entury Gothic"/>
            </a:endParaRPr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90AD5990-A672-4234-8729-F94D61B3D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777" y="4713332"/>
            <a:ext cx="1114329" cy="74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8" tIns="50929" rIns="101858" bIns="50929" anchor="ctr"/>
          <a:lstStyle>
            <a:lvl1pPr defTabSz="1019175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1917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19175" eaLnBrk="0" hangingPunct="0">
              <a:spcBef>
                <a:spcPct val="20000"/>
              </a:spcBef>
              <a:buClr>
                <a:srgbClr val="0BD0D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19175" eaLnBrk="0" hangingPunct="0">
              <a:spcBef>
                <a:spcPct val="20000"/>
              </a:spcBef>
              <a:buClr>
                <a:srgbClr val="10CF9B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19175" eaLnBrk="0" hangingPunct="0">
              <a:spcBef>
                <a:spcPct val="20000"/>
              </a:spcBef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9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</a:rPr>
              <a:t>MMC establishes Department of Population Health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69D1E16-E612-4DB8-97C2-5999E94AD9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50" y="1347167"/>
            <a:ext cx="669637" cy="6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5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56503"/>
            <a:ext cx="10058400" cy="400154"/>
          </a:xfrm>
        </p:spPr>
        <p:txBody>
          <a:bodyPr>
            <a:noAutofit/>
          </a:bodyPr>
          <a:lstStyle/>
          <a:p>
            <a:r>
              <a:rPr lang="en-US" sz="3600" dirty="0"/>
              <a:t>Brooklyn-wide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60000" y="35383"/>
            <a:ext cx="14224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7D277E-9B9B-4D32-9ACE-9F8C35181D82}" type="slidenum">
              <a:rPr lang="en-US">
                <a:solidFill>
                  <a:prstClr val="white"/>
                </a:solidFill>
                <a:latin typeface="Century Gothic"/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2156" y="1913424"/>
            <a:ext cx="5276088" cy="20867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1496" lvl="1" indent="-128622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entury Gothic"/>
              </a:rPr>
              <a:t>106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 entities participating in </a:t>
            </a:r>
            <a:r>
              <a:rPr lang="en-US" b="1" dirty="0">
                <a:solidFill>
                  <a:prstClr val="black"/>
                </a:solidFill>
                <a:latin typeface="Century Gothic"/>
              </a:rPr>
              <a:t>CCB IPA network</a:t>
            </a:r>
          </a:p>
          <a:p>
            <a:pPr marL="628696" lvl="2" indent="-128622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entury Gothic"/>
              </a:rPr>
              <a:t>470+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 PCPs</a:t>
            </a:r>
          </a:p>
          <a:p>
            <a:pPr marL="628696" lvl="2" indent="-128622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entury Gothic"/>
              </a:rPr>
              <a:t>6 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Hospitals</a:t>
            </a:r>
          </a:p>
          <a:p>
            <a:pPr marL="628696" lvl="2" indent="-128622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entury Gothic"/>
              </a:rPr>
              <a:t>5 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FQHCs</a:t>
            </a:r>
          </a:p>
          <a:p>
            <a:pPr marL="628696" lvl="2" indent="-128622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entury Gothic"/>
              </a:rPr>
              <a:t>16 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NYS OASAS substance use programs </a:t>
            </a:r>
          </a:p>
          <a:p>
            <a:pPr marL="628696" lvl="2" indent="-128622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B0F0"/>
                </a:solidFill>
                <a:latin typeface="Century Gothic"/>
              </a:rPr>
              <a:t>27 NYS OMH mental health programs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254" y1="36585" x2="49254" y2="36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03" y="4554439"/>
            <a:ext cx="254091" cy="23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5475" t="15822" r="36088" b="4071"/>
          <a:stretch/>
        </p:blipFill>
        <p:spPr>
          <a:xfrm>
            <a:off x="479426" y="1193664"/>
            <a:ext cx="5883655" cy="55119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39049" y="4692971"/>
            <a:ext cx="3162301" cy="14219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2874" lvl="1">
              <a:lnSpc>
                <a:spcPct val="120000"/>
              </a:lnSpc>
              <a:defRPr/>
            </a:pPr>
            <a:r>
              <a:rPr lang="en-US" b="1" dirty="0">
                <a:solidFill>
                  <a:prstClr val="black"/>
                </a:solidFill>
                <a:latin typeface="Century Gothic"/>
              </a:rPr>
              <a:t>8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 entities participating in this project, representing </a:t>
            </a:r>
            <a:r>
              <a:rPr lang="en-US" b="1" dirty="0">
                <a:solidFill>
                  <a:prstClr val="black"/>
                </a:solidFill>
                <a:latin typeface="Century Gothic"/>
              </a:rPr>
              <a:t>12 </a:t>
            </a:r>
            <a:r>
              <a:rPr lang="en-US" dirty="0">
                <a:solidFill>
                  <a:prstClr val="black"/>
                </a:solidFill>
                <a:latin typeface="Century Gothic"/>
              </a:rPr>
              <a:t>participating Brooklyn mental health clinic sites.</a:t>
            </a:r>
          </a:p>
        </p:txBody>
      </p:sp>
      <p:sp>
        <p:nvSpPr>
          <p:cNvPr id="5" name="Flowchart: Manual Operation 4"/>
          <p:cNvSpPr/>
          <p:nvPr/>
        </p:nvSpPr>
        <p:spPr>
          <a:xfrm>
            <a:off x="6582156" y="4000149"/>
            <a:ext cx="5276088" cy="698431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81" y="5772550"/>
            <a:ext cx="1638300" cy="9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27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613419"/>
            <a:ext cx="7886700" cy="1191570"/>
          </a:xfrm>
        </p:spPr>
        <p:txBody>
          <a:bodyPr/>
          <a:lstStyle/>
          <a:p>
            <a:r>
              <a:rPr lang="en-US" dirty="0"/>
              <a:t>Addressing Population Health at Community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Schools as community for prevention efforts</a:t>
            </a:r>
          </a:p>
          <a:p>
            <a:pPr lvl="1"/>
            <a:r>
              <a:rPr lang="en-US" dirty="0"/>
              <a:t>Help 100 public schools establish wellness programs to:</a:t>
            </a:r>
          </a:p>
          <a:p>
            <a:pPr lvl="2"/>
            <a:r>
              <a:rPr lang="en-US" dirty="0"/>
              <a:t>      mental health literacy</a:t>
            </a:r>
          </a:p>
          <a:p>
            <a:pPr lvl="2"/>
            <a:r>
              <a:rPr lang="en-US" dirty="0"/>
              <a:t>      high-risk choices, stigma around behavioral health issues</a:t>
            </a:r>
          </a:p>
          <a:p>
            <a:pPr lvl="1"/>
            <a:r>
              <a:rPr lang="en-US" dirty="0"/>
              <a:t>Improve access by establishing links to hospitals, community treatment, care coordination and crisis response resources</a:t>
            </a:r>
          </a:p>
          <a:p>
            <a:r>
              <a:rPr lang="en-US" dirty="0"/>
              <a:t>AMEMSA community as focus for prevention efforts</a:t>
            </a:r>
          </a:p>
          <a:p>
            <a:pPr lvl="2"/>
            <a:r>
              <a:rPr lang="en-US" dirty="0"/>
              <a:t>Partnership led by Arab American Family Support Center (AAFSC)</a:t>
            </a:r>
          </a:p>
          <a:p>
            <a:pPr lvl="2"/>
            <a:r>
              <a:rPr lang="en-US" dirty="0"/>
              <a:t>Focus on de-stigmatization and increasing mental health literacy</a:t>
            </a:r>
          </a:p>
          <a:p>
            <a:pPr lvl="2"/>
            <a:r>
              <a:rPr lang="en-US" dirty="0"/>
              <a:t>Training on community resilience model, including train the trainer</a:t>
            </a:r>
          </a:p>
          <a:p>
            <a:pPr lvl="2"/>
            <a:r>
              <a:rPr lang="en-US" dirty="0"/>
              <a:t>Technical assistance and support from UCLA, NYC DOHMH</a:t>
            </a:r>
          </a:p>
          <a:p>
            <a:pPr lvl="2"/>
            <a:r>
              <a:rPr lang="en-US" dirty="0"/>
              <a:t>Training for faith leaders and CBOs serving community to be able to identify and address low level mental health issues, and connections to care when clinical needs arise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44BFC-03FA-4274-B08F-02A7B2086FA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2028825" y="2584803"/>
            <a:ext cx="247650" cy="25717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flipV="1">
            <a:off x="2028825" y="3012863"/>
            <a:ext cx="247650" cy="247648"/>
          </a:xfrm>
          <a:prstGeom prst="up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04" y="6273695"/>
            <a:ext cx="2612796" cy="4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1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175" y="1609725"/>
            <a:ext cx="4038600" cy="5248275"/>
          </a:xfrm>
        </p:spPr>
        <p:txBody>
          <a:bodyPr>
            <a:normAutofit/>
          </a:bodyPr>
          <a:lstStyle/>
          <a:p>
            <a:r>
              <a:rPr lang="en-US" dirty="0"/>
              <a:t>Mental health clinics are well-positioned to address care gaps because patients are generally seen there more often than in other settings. </a:t>
            </a:r>
          </a:p>
          <a:p>
            <a:r>
              <a:rPr lang="en-US" dirty="0"/>
              <a:t>Mental health clinics have not broadly adopted best practices in population health management, and have little insight into patients’ physical health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44BFC-03FA-4274-B08F-02A7B2086FA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5"/>
          <a:stretch/>
        </p:blipFill>
        <p:spPr>
          <a:xfrm>
            <a:off x="130550" y="1609725"/>
            <a:ext cx="7612136" cy="4933949"/>
          </a:xfrm>
          <a:prstGeom prst="rect">
            <a:avLst/>
          </a:prstGeom>
          <a:ln w="317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7487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AC00-27EC-B142-8498-9F8A1BB1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behavioral health into primary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F798-A048-7047-B820-6515053FF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screening for depression, anxiety, substance use disorders</a:t>
            </a:r>
          </a:p>
          <a:p>
            <a:r>
              <a:rPr lang="en-US" dirty="0"/>
              <a:t>Provide technical support and assistance to implement collaborative care</a:t>
            </a:r>
          </a:p>
          <a:p>
            <a:r>
              <a:rPr lang="en-US" dirty="0"/>
              <a:t>Funding for behavioral health coaches</a:t>
            </a:r>
          </a:p>
          <a:p>
            <a:r>
              <a:rPr lang="en-US" dirty="0"/>
              <a:t>Establish collaborative agreements with mental health partners for primary care practices with barriers to integrating services at the practice level</a:t>
            </a:r>
          </a:p>
          <a:p>
            <a:r>
              <a:rPr lang="en-US" dirty="0"/>
              <a:t>Provide sustainability pathway through connection to NYS Medicaid Pilot Program for collaborative care</a:t>
            </a:r>
          </a:p>
          <a:p>
            <a:r>
              <a:rPr lang="en-US" dirty="0"/>
              <a:t>Worked with OB Gyn practices to screen for depression and anxiety at first prenatal visit, 35 weeks, post partum, and first well child visit</a:t>
            </a:r>
          </a:p>
          <a:p>
            <a:r>
              <a:rPr lang="en-US" dirty="0"/>
              <a:t>Over 215,000 screenings for depression, anxiety, and substance use disorders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68D20-FD3C-4749-A6F4-EB6AA1CA1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44BFC-03FA-4274-B08F-02A7B2086F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9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primary care best practices to mental health clinics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00" y="1663700"/>
            <a:ext cx="7782775" cy="49466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Develop population health EMR registries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Meet monthly coordination activity targets driven by EMR registries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Complete daily pre-visit planning and huddles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Refer patients to NY State Smokers’ </a:t>
            </a:r>
            <a:r>
              <a:rPr lang="en-US" sz="2400" dirty="0" err="1"/>
              <a:t>Quitline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Maintain sufficient access to care post-hospitalization (within 7 days of discharge)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Improve performance on relevant quality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44BFC-03FA-4274-B08F-02A7B2086FA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30" name="Picture 6" descr="Image result for huddles health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3514725"/>
            <a:ext cx="1988811" cy="19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1710274"/>
            <a:ext cx="2063573" cy="176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375"/>
            <a:ext cx="10515600" cy="1191570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013047"/>
              </p:ext>
            </p:extLst>
          </p:nvPr>
        </p:nvGraphicFramePr>
        <p:xfrm>
          <a:off x="128016" y="1295274"/>
          <a:ext cx="11859767" cy="5285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1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HEDIS Measure Name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Associated EMR Registry</a:t>
                      </a: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Monthly Registry Activities</a:t>
                      </a:r>
                      <a:r>
                        <a:rPr lang="en-US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Reported to MMC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Medication management for patients on antidepressants (12-week acute treatment phase)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Antidepressant Registry</a:t>
                      </a: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 patients with whom the staff confirmed medication adherence within 12 weeks and 6 months of starting the antidepressant</a:t>
                      </a: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Medication management for patients on antidepressants (6 months)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Antipsychotic adherence for patients with schizophrenia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Antipsychotic Registry</a:t>
                      </a: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 patients prescribed antipsychotic medications for which the practice</a:t>
                      </a:r>
                      <a:r>
                        <a:rPr lang="en-US" sz="14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either (1) completed a diabetes screening onsite or (2) obtained results from an external provider/organization from within the calendar year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 patients with whom the staff confirmed antipsychotic medication adherence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Diabetes screening for patients prescribed antipsychotics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3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Diabetes monitoring for patients with schizophrenia and DM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Schizophrenia Comorbidity Registry</a:t>
                      </a: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 patients with SCZ and CVD who either completed a LDL-C test on-site or obtained results from an external provider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 patients with SCZ and DM who either completed a LDL-C and HbA1c test on-site or obtained results from an external provider</a:t>
                      </a: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CVD monitoring for patients with schizophrenia and CVD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9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Follow-up care for children prescribed ADHD medications – Initiation Phase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Pediatric ADHD Registry</a:t>
                      </a: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Number of patients ages 6-12 for whom the staff scheduled or confirmed a follow-up visit within 30 days of starting ADHD medication (initiation phase)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within 9 months of initiation phase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11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Follow-up care for children prescribed ADHD medications – Continuation Phase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7" marR="5733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44BFC-03FA-4274-B08F-02A7B2086F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4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Huddles/pre-visit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44BFC-03FA-4274-B08F-02A7B2086FA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962150"/>
            <a:ext cx="4035190" cy="473392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132017"/>
            <a:ext cx="7772400" cy="435609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5477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larity">
  <a:themeElements>
    <a:clrScheme name="ccb logo">
      <a:dk1>
        <a:sysClr val="windowText" lastClr="000000"/>
      </a:dk1>
      <a:lt1>
        <a:sysClr val="window" lastClr="FFFFFF"/>
      </a:lt1>
      <a:dk2>
        <a:srgbClr val="0087C7"/>
      </a:dk2>
      <a:lt2>
        <a:srgbClr val="707276"/>
      </a:lt2>
      <a:accent1>
        <a:srgbClr val="707276"/>
      </a:accent1>
      <a:accent2>
        <a:srgbClr val="0087C7"/>
      </a:accent2>
      <a:accent3>
        <a:srgbClr val="707276"/>
      </a:accent3>
      <a:accent4>
        <a:srgbClr val="0087C7"/>
      </a:accent4>
      <a:accent5>
        <a:srgbClr val="707276"/>
      </a:accent5>
      <a:accent6>
        <a:srgbClr val="0087C7"/>
      </a:accent6>
      <a:hlink>
        <a:srgbClr val="707276"/>
      </a:hlink>
      <a:folHlink>
        <a:srgbClr val="0087C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12204</TotalTime>
  <Words>2035</Words>
  <Application>Microsoft Office PowerPoint</Application>
  <PresentationFormat>Widescreen</PresentationFormat>
  <Paragraphs>176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Office Theme</vt:lpstr>
      <vt:lpstr>2_Clarity</vt:lpstr>
      <vt:lpstr>Advancing NYS Prevention Agenda and Behavioral Health through Health Care and Community Partnerships</vt:lpstr>
      <vt:lpstr>Milestones</vt:lpstr>
      <vt:lpstr>Brooklyn-wide network</vt:lpstr>
      <vt:lpstr>Addressing Population Health at Community Level</vt:lpstr>
      <vt:lpstr>Background</vt:lpstr>
      <vt:lpstr>Integrating behavioral health into primary care</vt:lpstr>
      <vt:lpstr>Introducing primary care best practices to mental health clinics</vt:lpstr>
      <vt:lpstr>Methods</vt:lpstr>
      <vt:lpstr>Huddles/pre-visit planning</vt:lpstr>
      <vt:lpstr>Improving Care Transitions</vt:lpstr>
      <vt:lpstr>Does peer support make a difference?</vt:lpstr>
      <vt:lpstr>Proven Impact of Care Coordination</vt:lpstr>
      <vt:lpstr>References</vt:lpstr>
    </vt:vector>
  </TitlesOfParts>
  <Company>MMC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Crowell</dc:creator>
  <cp:lastModifiedBy>Nadia Chait</cp:lastModifiedBy>
  <cp:revision>353</cp:revision>
  <cp:lastPrinted>2019-01-11T16:29:43Z</cp:lastPrinted>
  <dcterms:created xsi:type="dcterms:W3CDTF">2018-12-24T19:29:51Z</dcterms:created>
  <dcterms:modified xsi:type="dcterms:W3CDTF">2021-03-03T17:50:46Z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