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43"/>
  </p:notesMasterIdLst>
  <p:sldIdLst>
    <p:sldId id="300" r:id="rId2"/>
    <p:sldId id="299" r:id="rId3"/>
    <p:sldId id="257" r:id="rId4"/>
    <p:sldId id="267" r:id="rId5"/>
    <p:sldId id="258" r:id="rId6"/>
    <p:sldId id="259" r:id="rId7"/>
    <p:sldId id="260" r:id="rId8"/>
    <p:sldId id="261" r:id="rId9"/>
    <p:sldId id="264" r:id="rId10"/>
    <p:sldId id="265" r:id="rId11"/>
    <p:sldId id="266" r:id="rId12"/>
    <p:sldId id="268" r:id="rId13"/>
    <p:sldId id="270" r:id="rId14"/>
    <p:sldId id="272" r:id="rId15"/>
    <p:sldId id="271" r:id="rId16"/>
    <p:sldId id="274" r:id="rId17"/>
    <p:sldId id="273" r:id="rId18"/>
    <p:sldId id="269" r:id="rId19"/>
    <p:sldId id="262" r:id="rId20"/>
    <p:sldId id="263" r:id="rId21"/>
    <p:sldId id="275" r:id="rId22"/>
    <p:sldId id="276" r:id="rId23"/>
    <p:sldId id="277" r:id="rId24"/>
    <p:sldId id="279" r:id="rId25"/>
    <p:sldId id="281" r:id="rId26"/>
    <p:sldId id="282" r:id="rId27"/>
    <p:sldId id="280" r:id="rId28"/>
    <p:sldId id="295" r:id="rId29"/>
    <p:sldId id="283" r:id="rId30"/>
    <p:sldId id="284" r:id="rId31"/>
    <p:sldId id="285" r:id="rId32"/>
    <p:sldId id="296" r:id="rId33"/>
    <p:sldId id="286" r:id="rId34"/>
    <p:sldId id="287" r:id="rId35"/>
    <p:sldId id="288" r:id="rId36"/>
    <p:sldId id="290" r:id="rId37"/>
    <p:sldId id="292" r:id="rId38"/>
    <p:sldId id="293" r:id="rId39"/>
    <p:sldId id="297" r:id="rId40"/>
    <p:sldId id="289" r:id="rId41"/>
    <p:sldId id="298"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B8C02-68E6-4047-9DBC-D66338130D49}" v="1" dt="2023-01-09T20:58:57.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028" autoAdjust="0"/>
  </p:normalViewPr>
  <p:slideViewPr>
    <p:cSldViewPr snapToGrid="0">
      <p:cViewPr varScale="1">
        <p:scale>
          <a:sx n="31" d="100"/>
          <a:sy n="31" d="100"/>
        </p:scale>
        <p:origin x="120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7BB559-C691-4EE1-929E-CC5CAA1A29EC}" type="datetimeFigureOut">
              <a:rPr lang="en-US" smtClean="0"/>
              <a:t>1/11/2023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AC00D3-068E-42FD-9C85-DEE1EA5A1D2B}" type="slidenum">
              <a:rPr lang="en-US" smtClean="0"/>
              <a:t>‹#›</a:t>
            </a:fld>
            <a:endParaRPr lang="en-US"/>
          </a:p>
        </p:txBody>
      </p:sp>
    </p:spTree>
    <p:extLst>
      <p:ext uri="{BB962C8B-B14F-4D97-AF65-F5344CB8AC3E}">
        <p14:creationId xmlns:p14="http://schemas.microsoft.com/office/powerpoint/2010/main" val="1138267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t>
            </a:r>
          </a:p>
          <a:p>
            <a:r>
              <a:rPr lang="en-US" dirty="0"/>
              <a:t>Start with explanation that while these changes are already in affect we no one is actually mandated to implement them.  They are guidance on how to implement once you and your agency determines they wish to add these services.</a:t>
            </a:r>
          </a:p>
          <a:p>
            <a:endParaRPr lang="en-US" dirty="0"/>
          </a:p>
          <a:p>
            <a:r>
              <a:rPr lang="en-US" dirty="0"/>
              <a:t>This is a first meeting and the deck will be shared along with a table that lays out the changes to policy, operations and billing.  The second mtg will be a open Q &amp; A session specific to operationalizing the changes your organization has decided to make.  </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1</a:t>
            </a:fld>
            <a:endParaRPr lang="en-US"/>
          </a:p>
        </p:txBody>
      </p:sp>
    </p:spTree>
    <p:extLst>
      <p:ext uri="{BB962C8B-B14F-4D97-AF65-F5344CB8AC3E}">
        <p14:creationId xmlns:p14="http://schemas.microsoft.com/office/powerpoint/2010/main" val="2280782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classes of </a:t>
            </a:r>
            <a:r>
              <a:rPr lang="en-US" dirty="0" err="1"/>
              <a:t>emplyees</a:t>
            </a:r>
            <a:endParaRPr lang="en-US" dirty="0"/>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11</a:t>
            </a:fld>
            <a:endParaRPr lang="en-US"/>
          </a:p>
        </p:txBody>
      </p:sp>
    </p:spTree>
    <p:extLst>
      <p:ext uri="{BB962C8B-B14F-4D97-AF65-F5344CB8AC3E}">
        <p14:creationId xmlns:p14="http://schemas.microsoft.com/office/powerpoint/2010/main" val="3448123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 has to be educated on how to ask about lived experience this is foreign to them</a:t>
            </a:r>
          </a:p>
          <a:p>
            <a:r>
              <a:rPr lang="en-US" dirty="0"/>
              <a:t>Educating both peers and supervisors on boundaries</a:t>
            </a:r>
          </a:p>
          <a:p>
            <a:r>
              <a:rPr lang="en-US" dirty="0"/>
              <a:t>Auditable documentation</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12</a:t>
            </a:fld>
            <a:endParaRPr lang="en-US"/>
          </a:p>
        </p:txBody>
      </p:sp>
    </p:spTree>
    <p:extLst>
      <p:ext uri="{BB962C8B-B14F-4D97-AF65-F5344CB8AC3E}">
        <p14:creationId xmlns:p14="http://schemas.microsoft.com/office/powerpoint/2010/main" val="1526625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 peer work group </a:t>
            </a:r>
          </a:p>
        </p:txBody>
      </p:sp>
      <p:sp>
        <p:nvSpPr>
          <p:cNvPr id="4" name="Slide Number Placeholder 3"/>
          <p:cNvSpPr>
            <a:spLocks noGrp="1"/>
          </p:cNvSpPr>
          <p:nvPr>
            <p:ph type="sldNum" sz="quarter" idx="5"/>
          </p:nvPr>
        </p:nvSpPr>
        <p:spPr/>
        <p:txBody>
          <a:bodyPr/>
          <a:lstStyle/>
          <a:p>
            <a:fld id="{D9AC00D3-068E-42FD-9C85-DEE1EA5A1D2B}" type="slidenum">
              <a:rPr lang="en-US" smtClean="0"/>
              <a:t>13</a:t>
            </a:fld>
            <a:endParaRPr lang="en-US"/>
          </a:p>
        </p:txBody>
      </p:sp>
    </p:spTree>
    <p:extLst>
      <p:ext uri="{BB962C8B-B14F-4D97-AF65-F5344CB8AC3E}">
        <p14:creationId xmlns:p14="http://schemas.microsoft.com/office/powerpoint/2010/main" val="261009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impact of peers and if hiring your own clients the difficulty this may pose and the benefits</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14</a:t>
            </a:fld>
            <a:endParaRPr lang="en-US"/>
          </a:p>
        </p:txBody>
      </p:sp>
    </p:spTree>
    <p:extLst>
      <p:ext uri="{BB962C8B-B14F-4D97-AF65-F5344CB8AC3E}">
        <p14:creationId xmlns:p14="http://schemas.microsoft.com/office/powerpoint/2010/main" val="283506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15</a:t>
            </a:fld>
            <a:endParaRPr lang="en-US"/>
          </a:p>
        </p:txBody>
      </p:sp>
    </p:spTree>
    <p:extLst>
      <p:ext uri="{BB962C8B-B14F-4D97-AF65-F5344CB8AC3E}">
        <p14:creationId xmlns:p14="http://schemas.microsoft.com/office/powerpoint/2010/main" val="1965716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this should be a guide for the peers something they can rely on especially in the field.</a:t>
            </a:r>
          </a:p>
        </p:txBody>
      </p:sp>
      <p:sp>
        <p:nvSpPr>
          <p:cNvPr id="4" name="Slide Number Placeholder 3"/>
          <p:cNvSpPr>
            <a:spLocks noGrp="1"/>
          </p:cNvSpPr>
          <p:nvPr>
            <p:ph type="sldNum" sz="quarter" idx="5"/>
          </p:nvPr>
        </p:nvSpPr>
        <p:spPr/>
        <p:txBody>
          <a:bodyPr/>
          <a:lstStyle/>
          <a:p>
            <a:fld id="{D9AC00D3-068E-42FD-9C85-DEE1EA5A1D2B}" type="slidenum">
              <a:rPr lang="en-US" smtClean="0"/>
              <a:t>16</a:t>
            </a:fld>
            <a:endParaRPr lang="en-US"/>
          </a:p>
        </p:txBody>
      </p:sp>
    </p:spTree>
    <p:extLst>
      <p:ext uri="{BB962C8B-B14F-4D97-AF65-F5344CB8AC3E}">
        <p14:creationId xmlns:p14="http://schemas.microsoft.com/office/powerpoint/2010/main" val="2225934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 that peers wont have the same productivity rates as other staff.  Build this into your projections.  They will spend so much time on engagement and re engagement they will have higher no show rates and often longer services</a:t>
            </a:r>
          </a:p>
        </p:txBody>
      </p:sp>
      <p:sp>
        <p:nvSpPr>
          <p:cNvPr id="4" name="Slide Number Placeholder 3"/>
          <p:cNvSpPr>
            <a:spLocks noGrp="1"/>
          </p:cNvSpPr>
          <p:nvPr>
            <p:ph type="sldNum" sz="quarter" idx="5"/>
          </p:nvPr>
        </p:nvSpPr>
        <p:spPr/>
        <p:txBody>
          <a:bodyPr/>
          <a:lstStyle/>
          <a:p>
            <a:fld id="{D9AC00D3-068E-42FD-9C85-DEE1EA5A1D2B}" type="slidenum">
              <a:rPr lang="en-US" smtClean="0"/>
              <a:t>17</a:t>
            </a:fld>
            <a:endParaRPr lang="en-US"/>
          </a:p>
        </p:txBody>
      </p:sp>
    </p:spTree>
    <p:extLst>
      <p:ext uri="{BB962C8B-B14F-4D97-AF65-F5344CB8AC3E}">
        <p14:creationId xmlns:p14="http://schemas.microsoft.com/office/powerpoint/2010/main" val="455175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latin typeface="Calibri" panose="020F0502020204030204" pitchFamily="34" charset="0"/>
                <a:ea typeface="Times New Roman" panose="02020603050405020304" pitchFamily="18" charset="0"/>
                <a:cs typeface="Times New Roman" panose="02020603050405020304" pitchFamily="18" charset="0"/>
              </a:rPr>
              <a:t>Develop quality assurance procedures</a:t>
            </a:r>
          </a:p>
          <a:p>
            <a:pPr lvl="1"/>
            <a:r>
              <a:rPr lang="en-US" dirty="0">
                <a:latin typeface="Calibri" panose="020F0502020204030204" pitchFamily="34" charset="0"/>
                <a:ea typeface="Times New Roman" panose="02020603050405020304" pitchFamily="18" charset="0"/>
                <a:cs typeface="Times New Roman" panose="02020603050405020304" pitchFamily="18" charset="0"/>
              </a:rPr>
              <a:t>Develop and perform risk evaluations to protect peers</a:t>
            </a:r>
          </a:p>
          <a:p>
            <a:pPr lvl="1"/>
            <a:r>
              <a:rPr lang="en-US" dirty="0">
                <a:latin typeface="Calibri" panose="020F0502020204030204" pitchFamily="34" charset="0"/>
                <a:ea typeface="Times New Roman" panose="02020603050405020304" pitchFamily="18" charset="0"/>
                <a:cs typeface="Times New Roman" panose="02020603050405020304" pitchFamily="18" charset="0"/>
              </a:rPr>
              <a:t>Develop and Maintain a safety program to guide Peers</a:t>
            </a:r>
          </a:p>
          <a:p>
            <a:endParaRPr lang="en-US" dirty="0"/>
          </a:p>
          <a:p>
            <a:endParaRPr lang="en-US" dirty="0"/>
          </a:p>
          <a:p>
            <a:r>
              <a:rPr lang="en-US" b="1" dirty="0">
                <a:latin typeface="Calibri" panose="020F0502020204030204" pitchFamily="34" charset="0"/>
                <a:ea typeface="Times New Roman" panose="02020603050405020304" pitchFamily="18" charset="0"/>
                <a:cs typeface="Calibri" panose="020F0502020204030204" pitchFamily="34" charset="0"/>
              </a:rPr>
              <a:t>CRPA - Certified Recovery Peer Advocate </a:t>
            </a:r>
          </a:p>
          <a:p>
            <a:r>
              <a:rPr lang="en-US" dirty="0">
                <a:latin typeface="Calibri" panose="020F0502020204030204" pitchFamily="34" charset="0"/>
                <a:ea typeface="Times New Roman" panose="02020603050405020304" pitchFamily="18" charset="0"/>
                <a:cs typeface="Calibri" panose="020F0502020204030204" pitchFamily="34" charset="0"/>
              </a:rPr>
              <a:t>Peer Specialists Advocates who hold a credential from a certifying authority recognized by OASAS are eligible to work in clinics provided they qualify for and obtain provisional OMH Peer Certification or Credentialing within 9-12 months of being hired.</a:t>
            </a:r>
          </a:p>
          <a:p>
            <a:r>
              <a:rPr lang="en-US" b="1" dirty="0">
                <a:latin typeface="Calibri" panose="020F0502020204030204" pitchFamily="34" charset="0"/>
                <a:cs typeface="Calibri" panose="020F0502020204030204" pitchFamily="34" charset="0"/>
              </a:rPr>
              <a:t>NYCPS - OMH New York Certified Peer Specialists </a:t>
            </a:r>
          </a:p>
          <a:p>
            <a:r>
              <a:rPr lang="en-US" dirty="0">
                <a:latin typeface="Calibri" panose="020F0502020204030204" pitchFamily="34" charset="0"/>
                <a:cs typeface="Calibri" panose="020F0502020204030204" pitchFamily="34" charset="0"/>
              </a:rPr>
              <a:t>Identify as being actively in recovery from a mental health condition, diagnosis or major life disruption and intentionally self-disclose one’s mental health recovery journey. Possess a certification from, or are provisionally certified as, a New York Certified Peer Specialist by an OMH-approved Certified Peer Specialist certification program; and are supervised by any professional staff as defined in 599.4.</a:t>
            </a:r>
          </a:p>
          <a:p>
            <a:r>
              <a:rPr lang="en-US" b="1" dirty="0">
                <a:latin typeface="Calibri" panose="020F0502020204030204" pitchFamily="34" charset="0"/>
                <a:cs typeface="Calibri" panose="020F0502020204030204" pitchFamily="34" charset="0"/>
              </a:rPr>
              <a:t>FPA-C - OMH Credentialed Family Peer Advocate </a:t>
            </a:r>
          </a:p>
          <a:p>
            <a:r>
              <a:rPr lang="en-US" dirty="0">
                <a:latin typeface="Calibri" panose="020F0502020204030204" pitchFamily="34" charset="0"/>
                <a:cs typeface="Calibri" panose="020F0502020204030204" pitchFamily="34" charset="0"/>
              </a:rPr>
              <a:t>Demonstrate lived experience as a parent or primary caregiver who has navigated multiple child-serving systems on behalf of their child(ren) with social, emotional, developmental and/or behavioral healthcare needs. Possess a credential from or are provisionally credentialed as a FPA by an OMH-approved credentialing program; and are supervised by any professional staff as defined in 599.4</a:t>
            </a:r>
          </a:p>
          <a:p>
            <a:r>
              <a:rPr lang="en-US" b="1" dirty="0">
                <a:latin typeface="Calibri" panose="020F0502020204030204" pitchFamily="34" charset="0"/>
                <a:cs typeface="Calibri" panose="020F0502020204030204" pitchFamily="34" charset="0"/>
              </a:rPr>
              <a:t>YPA-C - OMH Credentialed Youth Peer Advocate </a:t>
            </a:r>
          </a:p>
          <a:p>
            <a:r>
              <a:rPr lang="en-US" dirty="0">
                <a:latin typeface="Calibri" panose="020F0502020204030204" pitchFamily="34" charset="0"/>
                <a:cs typeface="Calibri" panose="020F0502020204030204" pitchFamily="34" charset="0"/>
              </a:rPr>
              <a:t>18 to 30 year old who has self-identified as a person who has first-hand experience with, emotional (mental health), behavioral challenges, and/or co-occurring disorders. Possess a credential from </a:t>
            </a:r>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18</a:t>
            </a:fld>
            <a:endParaRPr lang="en-US"/>
          </a:p>
        </p:txBody>
      </p:sp>
    </p:spTree>
    <p:extLst>
      <p:ext uri="{BB962C8B-B14F-4D97-AF65-F5344CB8AC3E}">
        <p14:creationId xmlns:p14="http://schemas.microsoft.com/office/powerpoint/2010/main" val="4217359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requires a real cost analysis  no shows, travel and other things significantly impact how feasible this is.  Understanding the fiscal impact based on credential, service length, how to manage crisis, what is a crisis service in the field.  </a:t>
            </a:r>
          </a:p>
          <a:p>
            <a:r>
              <a:rPr lang="en-US" dirty="0"/>
              <a:t>What </a:t>
            </a:r>
            <a:r>
              <a:rPr lang="en-US" dirty="0" err="1"/>
              <a:t>constitiutes</a:t>
            </a:r>
            <a:r>
              <a:rPr lang="en-US" dirty="0"/>
              <a:t> a  </a:t>
            </a:r>
            <a:r>
              <a:rPr lang="en-US" dirty="0" err="1"/>
              <a:t>a</a:t>
            </a:r>
            <a:r>
              <a:rPr lang="en-US" dirty="0"/>
              <a:t> need to have services delivered outside of your facility?  Do you need a screening tool??  </a:t>
            </a:r>
          </a:p>
        </p:txBody>
      </p:sp>
      <p:sp>
        <p:nvSpPr>
          <p:cNvPr id="4" name="Slide Number Placeholder 3"/>
          <p:cNvSpPr>
            <a:spLocks noGrp="1"/>
          </p:cNvSpPr>
          <p:nvPr>
            <p:ph type="sldNum" sz="quarter" idx="5"/>
          </p:nvPr>
        </p:nvSpPr>
        <p:spPr/>
        <p:txBody>
          <a:bodyPr/>
          <a:lstStyle/>
          <a:p>
            <a:fld id="{D9AC00D3-068E-42FD-9C85-DEE1EA5A1D2B}" type="slidenum">
              <a:rPr lang="en-US" smtClean="0"/>
              <a:t>19</a:t>
            </a:fld>
            <a:endParaRPr lang="en-US"/>
          </a:p>
        </p:txBody>
      </p:sp>
    </p:spTree>
    <p:extLst>
      <p:ext uri="{BB962C8B-B14F-4D97-AF65-F5344CB8AC3E}">
        <p14:creationId xmlns:p14="http://schemas.microsoft.com/office/powerpoint/2010/main" val="2156341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trainings are about more than checking a box.  These training should include tests and refreshers especially those specific to safety</a:t>
            </a:r>
          </a:p>
        </p:txBody>
      </p:sp>
      <p:sp>
        <p:nvSpPr>
          <p:cNvPr id="4" name="Slide Number Placeholder 3"/>
          <p:cNvSpPr>
            <a:spLocks noGrp="1"/>
          </p:cNvSpPr>
          <p:nvPr>
            <p:ph type="sldNum" sz="quarter" idx="5"/>
          </p:nvPr>
        </p:nvSpPr>
        <p:spPr/>
        <p:txBody>
          <a:bodyPr/>
          <a:lstStyle/>
          <a:p>
            <a:fld id="{D9AC00D3-068E-42FD-9C85-DEE1EA5A1D2B}" type="slidenum">
              <a:rPr lang="en-US" smtClean="0"/>
              <a:t>20</a:t>
            </a:fld>
            <a:endParaRPr lang="en-US"/>
          </a:p>
        </p:txBody>
      </p:sp>
    </p:spTree>
    <p:extLst>
      <p:ext uri="{BB962C8B-B14F-4D97-AF65-F5344CB8AC3E}">
        <p14:creationId xmlns:p14="http://schemas.microsoft.com/office/powerpoint/2010/main" val="363101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commercial/ </a:t>
            </a:r>
            <a:r>
              <a:rPr lang="en-US" dirty="0" err="1"/>
              <a:t>medicare</a:t>
            </a:r>
            <a:r>
              <a:rPr lang="en-US" dirty="0"/>
              <a:t>/advantage and supplemental contract management </a:t>
            </a:r>
          </a:p>
        </p:txBody>
      </p:sp>
      <p:sp>
        <p:nvSpPr>
          <p:cNvPr id="4" name="Slide Number Placeholder 3"/>
          <p:cNvSpPr>
            <a:spLocks noGrp="1"/>
          </p:cNvSpPr>
          <p:nvPr>
            <p:ph type="sldNum" sz="quarter" idx="5"/>
          </p:nvPr>
        </p:nvSpPr>
        <p:spPr/>
        <p:txBody>
          <a:bodyPr/>
          <a:lstStyle/>
          <a:p>
            <a:fld id="{D9AC00D3-068E-42FD-9C85-DEE1EA5A1D2B}" type="slidenum">
              <a:rPr lang="en-US" smtClean="0"/>
              <a:t>3</a:t>
            </a:fld>
            <a:endParaRPr lang="en-US"/>
          </a:p>
        </p:txBody>
      </p:sp>
    </p:spTree>
    <p:extLst>
      <p:ext uri="{BB962C8B-B14F-4D97-AF65-F5344CB8AC3E}">
        <p14:creationId xmlns:p14="http://schemas.microsoft.com/office/powerpoint/2010/main" val="3437930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21</a:t>
            </a:fld>
            <a:endParaRPr lang="en-US"/>
          </a:p>
        </p:txBody>
      </p:sp>
    </p:spTree>
    <p:extLst>
      <p:ext uri="{BB962C8B-B14F-4D97-AF65-F5344CB8AC3E}">
        <p14:creationId xmlns:p14="http://schemas.microsoft.com/office/powerpoint/2010/main" val="432245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 escalation is a real skill set and not only should we have policies but role play training.  </a:t>
            </a:r>
          </a:p>
          <a:p>
            <a:endParaRPr lang="en-US" dirty="0"/>
          </a:p>
          <a:p>
            <a:r>
              <a:rPr lang="en-US" dirty="0"/>
              <a:t>Supervision of off site services</a:t>
            </a:r>
          </a:p>
          <a:p>
            <a:endParaRPr lang="en-US" dirty="0"/>
          </a:p>
          <a:p>
            <a:r>
              <a:rPr lang="en-US" dirty="0"/>
              <a:t>Audit of off site services </a:t>
            </a:r>
          </a:p>
          <a:p>
            <a:endParaRPr lang="en-US" dirty="0"/>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22</a:t>
            </a:fld>
            <a:endParaRPr lang="en-US"/>
          </a:p>
        </p:txBody>
      </p:sp>
    </p:spTree>
    <p:extLst>
      <p:ext uri="{BB962C8B-B14F-4D97-AF65-F5344CB8AC3E}">
        <p14:creationId xmlns:p14="http://schemas.microsoft.com/office/powerpoint/2010/main" val="400363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speaking with HER, or RCM companies</a:t>
            </a:r>
          </a:p>
        </p:txBody>
      </p:sp>
      <p:sp>
        <p:nvSpPr>
          <p:cNvPr id="4" name="Slide Number Placeholder 3"/>
          <p:cNvSpPr>
            <a:spLocks noGrp="1"/>
          </p:cNvSpPr>
          <p:nvPr>
            <p:ph type="sldNum" sz="quarter" idx="5"/>
          </p:nvPr>
        </p:nvSpPr>
        <p:spPr/>
        <p:txBody>
          <a:bodyPr/>
          <a:lstStyle/>
          <a:p>
            <a:fld id="{D9AC00D3-068E-42FD-9C85-DEE1EA5A1D2B}" type="slidenum">
              <a:rPr lang="en-US" smtClean="0"/>
              <a:t>23</a:t>
            </a:fld>
            <a:endParaRPr lang="en-US"/>
          </a:p>
        </p:txBody>
      </p:sp>
    </p:spTree>
    <p:extLst>
      <p:ext uri="{BB962C8B-B14F-4D97-AF65-F5344CB8AC3E}">
        <p14:creationId xmlns:p14="http://schemas.microsoft.com/office/powerpoint/2010/main" val="1662132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Personnel de-escalation</a:t>
            </a:r>
          </a:p>
          <a:p>
            <a:r>
              <a:rPr lang="en-US" dirty="0"/>
              <a:t>Safety  how to deliver off site services </a:t>
            </a:r>
          </a:p>
          <a:p>
            <a:r>
              <a:rPr lang="en-US" dirty="0"/>
              <a:t>QA</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24</a:t>
            </a:fld>
            <a:endParaRPr lang="en-US"/>
          </a:p>
        </p:txBody>
      </p:sp>
    </p:spTree>
    <p:extLst>
      <p:ext uri="{BB962C8B-B14F-4D97-AF65-F5344CB8AC3E}">
        <p14:creationId xmlns:p14="http://schemas.microsoft.com/office/powerpoint/2010/main" val="1601338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800" dirty="0">
                <a:latin typeface="Calibri" panose="020F0502020204030204" pitchFamily="34" charset="0"/>
                <a:ea typeface="Times New Roman" panose="02020603050405020304" pitchFamily="18" charset="0"/>
                <a:cs typeface="Times New Roman" panose="02020603050405020304" pitchFamily="18" charset="0"/>
              </a:rPr>
              <a:t>It must be clear in the p and p that this will be permitted, so referrals with an existing enrollment elsewhere will not be denied enrollment at your clinic</a:t>
            </a:r>
          </a:p>
          <a:p>
            <a:pPr defTabSz="931774"/>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defTabSz="931774"/>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pPr defTabSz="931774"/>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defTabSz="931774"/>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25</a:t>
            </a:fld>
            <a:endParaRPr lang="en-US"/>
          </a:p>
        </p:txBody>
      </p:sp>
    </p:spTree>
    <p:extLst>
      <p:ext uri="{BB962C8B-B14F-4D97-AF65-F5344CB8AC3E}">
        <p14:creationId xmlns:p14="http://schemas.microsoft.com/office/powerpoint/2010/main" val="478727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Mou’s</a:t>
            </a:r>
            <a:r>
              <a:rPr lang="en-US" dirty="0"/>
              <a:t> linkage agreements</a:t>
            </a:r>
          </a:p>
          <a:p>
            <a:endParaRPr lang="en-US" dirty="0"/>
          </a:p>
          <a:p>
            <a:r>
              <a:rPr lang="en-US" dirty="0"/>
              <a:t>Having conversations with the top 5 referral sources and laying out this process </a:t>
            </a:r>
            <a:r>
              <a:rPr lang="en-US" dirty="0" err="1"/>
              <a:t>iun</a:t>
            </a:r>
            <a:r>
              <a:rPr lang="en-US" dirty="0"/>
              <a:t> advance will be critical</a:t>
            </a:r>
          </a:p>
        </p:txBody>
      </p:sp>
      <p:sp>
        <p:nvSpPr>
          <p:cNvPr id="4" name="Slide Number Placeholder 3"/>
          <p:cNvSpPr>
            <a:spLocks noGrp="1"/>
          </p:cNvSpPr>
          <p:nvPr>
            <p:ph type="sldNum" sz="quarter" idx="5"/>
          </p:nvPr>
        </p:nvSpPr>
        <p:spPr/>
        <p:txBody>
          <a:bodyPr/>
          <a:lstStyle/>
          <a:p>
            <a:fld id="{D9AC00D3-068E-42FD-9C85-DEE1EA5A1D2B}" type="slidenum">
              <a:rPr lang="en-US" smtClean="0"/>
              <a:t>26</a:t>
            </a:fld>
            <a:endParaRPr lang="en-US"/>
          </a:p>
        </p:txBody>
      </p:sp>
    </p:spTree>
    <p:extLst>
      <p:ext uri="{BB962C8B-B14F-4D97-AF65-F5344CB8AC3E}">
        <p14:creationId xmlns:p14="http://schemas.microsoft.com/office/powerpoint/2010/main" val="2482362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Reimbursement cannot be made to more than one program for the same service on the same </a:t>
            </a:r>
            <a:r>
              <a:rPr lang="en-US" sz="1800" i="1" dirty="0">
                <a:latin typeface="Calibri" panose="020F0502020204030204" pitchFamily="34" charset="0"/>
                <a:ea typeface="Times New Roman" panose="02020603050405020304" pitchFamily="18" charset="0"/>
                <a:cs typeface="Times New Roman" panose="02020603050405020304" pitchFamily="18" charset="0"/>
              </a:rPr>
              <a:t>date</a:t>
            </a:r>
            <a:r>
              <a:rPr lang="en-US" sz="1800" dirty="0">
                <a:latin typeface="Calibri" panose="020F0502020204030204" pitchFamily="34" charset="0"/>
                <a:ea typeface="Times New Roman" panose="02020603050405020304" pitchFamily="18" charset="0"/>
                <a:cs typeface="Times New Roman" panose="02020603050405020304" pitchFamily="18" charset="0"/>
              </a:rPr>
              <a:t> of service.</a:t>
            </a: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Therefore, billing coordination must be organized between you and other programs / organizations with whom co-enrollment may occur.</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27</a:t>
            </a:fld>
            <a:endParaRPr lang="en-US"/>
          </a:p>
        </p:txBody>
      </p:sp>
    </p:spTree>
    <p:extLst>
      <p:ext uri="{BB962C8B-B14F-4D97-AF65-F5344CB8AC3E}">
        <p14:creationId xmlns:p14="http://schemas.microsoft.com/office/powerpoint/2010/main" val="1413531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Procedures for co-enrollment </a:t>
            </a:r>
          </a:p>
          <a:p>
            <a:endParaRPr lang="en-US" dirty="0"/>
          </a:p>
          <a:p>
            <a:r>
              <a:rPr lang="en-US" dirty="0"/>
              <a:t>Their own TP</a:t>
            </a:r>
          </a:p>
          <a:p>
            <a:r>
              <a:rPr lang="en-US" dirty="0"/>
              <a:t>Same day services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28</a:t>
            </a:fld>
            <a:endParaRPr lang="en-US"/>
          </a:p>
        </p:txBody>
      </p:sp>
    </p:spTree>
    <p:extLst>
      <p:ext uri="{BB962C8B-B14F-4D97-AF65-F5344CB8AC3E}">
        <p14:creationId xmlns:p14="http://schemas.microsoft.com/office/powerpoint/2010/main" val="859945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IOP means providing additional and intensive outpatient services to individuals who may benefit from more intensive, time-limited treatment.</a:t>
            </a:r>
          </a:p>
          <a:p>
            <a:endParaRPr lang="en-US" dirty="0"/>
          </a:p>
          <a:p>
            <a:r>
              <a:rPr lang="en-US" dirty="0"/>
              <a:t>You need </a:t>
            </a:r>
          </a:p>
          <a:p>
            <a:r>
              <a:rPr lang="en-US" dirty="0"/>
              <a:t>Who is your target pop, </a:t>
            </a:r>
          </a:p>
          <a:p>
            <a:r>
              <a:rPr lang="en-US" dirty="0"/>
              <a:t>What will your approaches be to include evidenced based and evidenced informed</a:t>
            </a:r>
          </a:p>
          <a:p>
            <a:r>
              <a:rPr lang="en-US" dirty="0"/>
              <a:t>What training will staff need to have in order to provide IOP services</a:t>
            </a:r>
          </a:p>
          <a:p>
            <a:r>
              <a:rPr lang="en-US" dirty="0"/>
              <a:t>What assessments will be required as part of admission AND ongoing IOP treatment?  This includes assessments and screening for co occurring disorders </a:t>
            </a:r>
          </a:p>
          <a:p>
            <a:r>
              <a:rPr lang="en-US" dirty="0"/>
              <a:t>a specific admission process for IOP patients that are external and internal to your program</a:t>
            </a:r>
          </a:p>
          <a:p>
            <a:r>
              <a:rPr lang="en-US" dirty="0"/>
              <a:t>Protocols for collateral involvement</a:t>
            </a:r>
          </a:p>
          <a:p>
            <a:r>
              <a:rPr lang="en-US" dirty="0"/>
              <a:t>IOP case loads</a:t>
            </a:r>
          </a:p>
          <a:p>
            <a:r>
              <a:rPr lang="en-US" dirty="0"/>
              <a:t>Discharge process </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29</a:t>
            </a:fld>
            <a:endParaRPr lang="en-US"/>
          </a:p>
        </p:txBody>
      </p:sp>
    </p:spTree>
    <p:extLst>
      <p:ext uri="{BB962C8B-B14F-4D97-AF65-F5344CB8AC3E}">
        <p14:creationId xmlns:p14="http://schemas.microsoft.com/office/powerpoint/2010/main" val="730300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Metrics can include outputs and outcomes</a:t>
            </a:r>
          </a:p>
          <a:p>
            <a:r>
              <a:rPr lang="en-US" dirty="0"/>
              <a:t>  explain the differences</a:t>
            </a:r>
          </a:p>
        </p:txBody>
      </p:sp>
      <p:sp>
        <p:nvSpPr>
          <p:cNvPr id="4" name="Slide Number Placeholder 3"/>
          <p:cNvSpPr>
            <a:spLocks noGrp="1"/>
          </p:cNvSpPr>
          <p:nvPr>
            <p:ph type="sldNum" sz="quarter" idx="5"/>
          </p:nvPr>
        </p:nvSpPr>
        <p:spPr/>
        <p:txBody>
          <a:bodyPr/>
          <a:lstStyle/>
          <a:p>
            <a:fld id="{D9AC00D3-068E-42FD-9C85-DEE1EA5A1D2B}" type="slidenum">
              <a:rPr lang="en-US" smtClean="0"/>
              <a:t>30</a:t>
            </a:fld>
            <a:endParaRPr lang="en-US"/>
          </a:p>
        </p:txBody>
      </p:sp>
    </p:spTree>
    <p:extLst>
      <p:ext uri="{BB962C8B-B14F-4D97-AF65-F5344CB8AC3E}">
        <p14:creationId xmlns:p14="http://schemas.microsoft.com/office/powerpoint/2010/main" val="3306300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few times in which there has been a regulation change and you have been able to </a:t>
            </a:r>
            <a:r>
              <a:rPr lang="en-US" dirty="0" err="1"/>
              <a:t>thoughfully</a:t>
            </a:r>
            <a:r>
              <a:rPr lang="en-US" dirty="0"/>
              <a:t> plan on its implementation.  Conversations should include </a:t>
            </a:r>
          </a:p>
          <a:p>
            <a:r>
              <a:rPr lang="en-US" dirty="0"/>
              <a:t>finance does adding </a:t>
            </a:r>
          </a:p>
          <a:p>
            <a:r>
              <a:rPr lang="en-US" dirty="0"/>
              <a:t>facilities, her- licenses </a:t>
            </a:r>
          </a:p>
        </p:txBody>
      </p:sp>
      <p:sp>
        <p:nvSpPr>
          <p:cNvPr id="4" name="Slide Number Placeholder 3"/>
          <p:cNvSpPr>
            <a:spLocks noGrp="1"/>
          </p:cNvSpPr>
          <p:nvPr>
            <p:ph type="sldNum" sz="quarter" idx="5"/>
          </p:nvPr>
        </p:nvSpPr>
        <p:spPr/>
        <p:txBody>
          <a:bodyPr/>
          <a:lstStyle/>
          <a:p>
            <a:fld id="{D9AC00D3-068E-42FD-9C85-DEE1EA5A1D2B}" type="slidenum">
              <a:rPr lang="en-US" smtClean="0"/>
              <a:t>4</a:t>
            </a:fld>
            <a:endParaRPr lang="en-US"/>
          </a:p>
        </p:txBody>
      </p:sp>
    </p:spTree>
    <p:extLst>
      <p:ext uri="{BB962C8B-B14F-4D97-AF65-F5344CB8AC3E}">
        <p14:creationId xmlns:p14="http://schemas.microsoft.com/office/powerpoint/2010/main" val="374497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31</a:t>
            </a:fld>
            <a:endParaRPr lang="en-US"/>
          </a:p>
        </p:txBody>
      </p:sp>
    </p:spTree>
    <p:extLst>
      <p:ext uri="{BB962C8B-B14F-4D97-AF65-F5344CB8AC3E}">
        <p14:creationId xmlns:p14="http://schemas.microsoft.com/office/powerpoint/2010/main" val="12678065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32</a:t>
            </a:fld>
            <a:endParaRPr lang="en-US"/>
          </a:p>
        </p:txBody>
      </p:sp>
    </p:spTree>
    <p:extLst>
      <p:ext uri="{BB962C8B-B14F-4D97-AF65-F5344CB8AC3E}">
        <p14:creationId xmlns:p14="http://schemas.microsoft.com/office/powerpoint/2010/main" val="11522303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33</a:t>
            </a:fld>
            <a:endParaRPr lang="en-US"/>
          </a:p>
        </p:txBody>
      </p:sp>
    </p:spTree>
    <p:extLst>
      <p:ext uri="{BB962C8B-B14F-4D97-AF65-F5344CB8AC3E}">
        <p14:creationId xmlns:p14="http://schemas.microsoft.com/office/powerpoint/2010/main" val="39202036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34</a:t>
            </a:fld>
            <a:endParaRPr lang="en-US"/>
          </a:p>
        </p:txBody>
      </p:sp>
    </p:spTree>
    <p:extLst>
      <p:ext uri="{BB962C8B-B14F-4D97-AF65-F5344CB8AC3E}">
        <p14:creationId xmlns:p14="http://schemas.microsoft.com/office/powerpoint/2010/main" val="249377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35</a:t>
            </a:fld>
            <a:endParaRPr lang="en-US"/>
          </a:p>
        </p:txBody>
      </p:sp>
    </p:spTree>
    <p:extLst>
      <p:ext uri="{BB962C8B-B14F-4D97-AF65-F5344CB8AC3E}">
        <p14:creationId xmlns:p14="http://schemas.microsoft.com/office/powerpoint/2010/main" val="36464335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36</a:t>
            </a:fld>
            <a:endParaRPr lang="en-US"/>
          </a:p>
        </p:txBody>
      </p:sp>
    </p:spTree>
    <p:extLst>
      <p:ext uri="{BB962C8B-B14F-4D97-AF65-F5344CB8AC3E}">
        <p14:creationId xmlns:p14="http://schemas.microsoft.com/office/powerpoint/2010/main" val="2971023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37</a:t>
            </a:fld>
            <a:endParaRPr lang="en-US"/>
          </a:p>
        </p:txBody>
      </p:sp>
    </p:spTree>
    <p:extLst>
      <p:ext uri="{BB962C8B-B14F-4D97-AF65-F5344CB8AC3E}">
        <p14:creationId xmlns:p14="http://schemas.microsoft.com/office/powerpoint/2010/main" val="2029936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 to the under utilization of complex care </a:t>
            </a:r>
          </a:p>
        </p:txBody>
      </p:sp>
      <p:sp>
        <p:nvSpPr>
          <p:cNvPr id="4" name="Slide Number Placeholder 3"/>
          <p:cNvSpPr>
            <a:spLocks noGrp="1"/>
          </p:cNvSpPr>
          <p:nvPr>
            <p:ph type="sldNum" sz="quarter" idx="5"/>
          </p:nvPr>
        </p:nvSpPr>
        <p:spPr/>
        <p:txBody>
          <a:bodyPr/>
          <a:lstStyle/>
          <a:p>
            <a:fld id="{D9AC00D3-068E-42FD-9C85-DEE1EA5A1D2B}" type="slidenum">
              <a:rPr lang="en-US" smtClean="0"/>
              <a:t>38</a:t>
            </a:fld>
            <a:endParaRPr lang="en-US"/>
          </a:p>
        </p:txBody>
      </p:sp>
    </p:spTree>
    <p:extLst>
      <p:ext uri="{BB962C8B-B14F-4D97-AF65-F5344CB8AC3E}">
        <p14:creationId xmlns:p14="http://schemas.microsoft.com/office/powerpoint/2010/main" val="4155082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39</a:t>
            </a:fld>
            <a:endParaRPr lang="en-US"/>
          </a:p>
        </p:txBody>
      </p:sp>
    </p:spTree>
    <p:extLst>
      <p:ext uri="{BB962C8B-B14F-4D97-AF65-F5344CB8AC3E}">
        <p14:creationId xmlns:p14="http://schemas.microsoft.com/office/powerpoint/2010/main" val="35505038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NPPS &amp; TP- you need to update your policy and procedures to not only state this can be done but how it is managed in an HER and on paper </a:t>
            </a:r>
          </a:p>
          <a:p>
            <a:pPr>
              <a:lnSpc>
                <a:spcPct val="125000"/>
              </a:lnSpc>
              <a:spcAft>
                <a:spcPts val="815"/>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15"/>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15"/>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Disparities-You must devise policies and procedures that outline the steps you will take to reduce disparities in access, quality of care and treatment outcomes for underserved/unserved and/or marginalized populations,</a:t>
            </a:r>
          </a:p>
          <a:p>
            <a:pPr defTabSz="931774"/>
            <a:r>
              <a:rPr lang="en-US" sz="1800" dirty="0">
                <a:latin typeface="Calibri" panose="020F0502020204030204" pitchFamily="34" charset="0"/>
                <a:ea typeface="Times New Roman" panose="02020603050405020304" pitchFamily="18" charset="0"/>
                <a:cs typeface="Times New Roman" panose="02020603050405020304" pitchFamily="18" charset="0"/>
              </a:rPr>
              <a:t>including but not limited to: people of color, members of the LBGTQ+ community, older adults, pregnant persons, Veterans, individuals who are hearing impaired, individuals with limited English proficiency, immigrants, individuals with intellectual/developmental disabilities and all justice system-involved populations.</a:t>
            </a:r>
          </a:p>
          <a:p>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1800" dirty="0">
              <a:latin typeface="Calibri" panose="020F0502020204030204" pitchFamily="34" charset="0"/>
              <a:cs typeface="Times New Roman" panose="02020603050405020304" pitchFamily="18" charset="0"/>
            </a:endParaRP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When policies have been determined, the implementation of the procedures that support them must include all staff. Staff should be asked to contribute to ideas for how to reduce disparities in access and care. Staff input should be included and documented in the procedures.</a:t>
            </a: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Trainings in these new procedures should be given to all staff. Quality control metrics should be developed to monitor consistency and progress in this area.</a:t>
            </a:r>
          </a:p>
          <a:p>
            <a:endParaRPr lang="en-US" dirty="0"/>
          </a:p>
          <a:p>
            <a:pPr>
              <a:lnSpc>
                <a:spcPct val="125000"/>
              </a:lnSpc>
              <a:spcAft>
                <a:spcPts val="815"/>
              </a:spcAft>
            </a:pPr>
            <a:r>
              <a:rPr lang="en-US" dirty="0" err="1"/>
              <a:t>Personel</a:t>
            </a:r>
            <a:r>
              <a:rPr lang="en-US" dirty="0"/>
              <a:t> polices prohibiting discrimination- </a:t>
            </a:r>
            <a:r>
              <a:rPr lang="en-US" sz="1800" dirty="0">
                <a:latin typeface="Calibri" panose="020F0502020204030204" pitchFamily="34" charset="0"/>
                <a:ea typeface="Times New Roman" panose="02020603050405020304" pitchFamily="18" charset="0"/>
                <a:cs typeface="Times New Roman" panose="02020603050405020304" pitchFamily="18" charset="0"/>
              </a:rPr>
              <a:t>You must devise personnel policies which shall prohibit discrimination on the basis of race or ethnicity, religion, disability, gender identity or sexual orientation, marital status, age, documentation status, or national origin, as well as, written policies on affirmative action which are consistent with the affirmative action and equal employment opportunity obligations imposed by title VII of the Civil Rights Act, Federal Executive Order 11246, the Rehabilitation Act of 1973,</a:t>
            </a: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section 504, as amended, and the Vietnam Era Veteran's Readjustment Act.</a:t>
            </a:r>
          </a:p>
          <a:p>
            <a:pPr>
              <a:lnSpc>
                <a:spcPct val="125000"/>
              </a:lnSpc>
              <a:spcAft>
                <a:spcPts val="815"/>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Documented procedures for non-discriminatory policies around hiring and service delivery should be followed, and staff should be trained in such procedures.</a:t>
            </a:r>
          </a:p>
          <a:p>
            <a:pPr>
              <a:lnSpc>
                <a:spcPct val="125000"/>
              </a:lnSpc>
              <a:spcAft>
                <a:spcPts val="815"/>
              </a:spcAft>
            </a:pP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r>
              <a:rPr lang="en-US" sz="1800" dirty="0">
                <a:latin typeface="Calibri" panose="020F0502020204030204" pitchFamily="34" charset="0"/>
                <a:ea typeface="Times New Roman" panose="02020603050405020304" pitchFamily="18" charset="0"/>
                <a:cs typeface="Times New Roman" panose="02020603050405020304" pitchFamily="18" charset="0"/>
              </a:rPr>
              <a:t>Regular Quality control practices, as referred to above, should be followed for maintaining compliance with the policy and procedures.</a:t>
            </a:r>
          </a:p>
          <a:p>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Policies on criminal background checks - Policies outlining the performance of Criminal history information reviews are now required</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pursuant to Section 31.35 of the Mental Hygiene Law, Sections 424-a and 495 of the Social</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Services Law, and 14 NYCRR 550.</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 Such reviews shall be conducted in accordance with such laws and regulations and any guidance issued by the Office. All prospective employees,</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contractors and volunteers who have the potential for, or may be permitted, regular and</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substantial unsupervised or unrestricted contact with Recipients shall submit to a criminal history information review. All staff with the potential for regular and substantial contact with Recipients in performance of their duties shall submit to clearance by the New York Statewide Central Register of Child Abuse and Maltreatment. Mental Health Outpatient Treatment and</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Rehabilitative Service program Staff who have not been screened by the New York Statewide</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Central Register of Child Abuse and Maltreatment shall not perform duties requiring contact with</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individuals unless there is another staff member present.</a:t>
            </a:r>
          </a:p>
          <a:p>
            <a:pPr>
              <a:lnSpc>
                <a:spcPct val="125000"/>
              </a:lnSpc>
            </a:pP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r>
              <a:rPr lang="en-US" sz="1800" dirty="0">
                <a:latin typeface="Calibri" panose="020F0502020204030204" pitchFamily="34" charset="0"/>
                <a:ea typeface="Times New Roman" panose="02020603050405020304" pitchFamily="18" charset="0"/>
                <a:cs typeface="Times New Roman" panose="02020603050405020304" pitchFamily="18" charset="0"/>
              </a:rPr>
              <a:t>Ensure that the HR department has access to all appropriate documentation for the reviews, and that a regular, documented procedure is followed</a:t>
            </a:r>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40</a:t>
            </a:fld>
            <a:endParaRPr lang="en-US"/>
          </a:p>
        </p:txBody>
      </p:sp>
    </p:spTree>
    <p:extLst>
      <p:ext uri="{BB962C8B-B14F-4D97-AF65-F5344CB8AC3E}">
        <p14:creationId xmlns:p14="http://schemas.microsoft.com/office/powerpoint/2010/main" val="1073839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opportunity to make operational changes needed for some time.  PP should be more than rules it should include workflows how </a:t>
            </a:r>
            <a:r>
              <a:rPr lang="en-US" dirty="0" err="1"/>
              <a:t>toos</a:t>
            </a:r>
            <a:r>
              <a:rPr lang="en-US" dirty="0"/>
              <a:t> and what if’s.  </a:t>
            </a:r>
          </a:p>
        </p:txBody>
      </p:sp>
      <p:sp>
        <p:nvSpPr>
          <p:cNvPr id="4" name="Slide Number Placeholder 3"/>
          <p:cNvSpPr>
            <a:spLocks noGrp="1"/>
          </p:cNvSpPr>
          <p:nvPr>
            <p:ph type="sldNum" sz="quarter" idx="5"/>
          </p:nvPr>
        </p:nvSpPr>
        <p:spPr/>
        <p:txBody>
          <a:bodyPr/>
          <a:lstStyle/>
          <a:p>
            <a:fld id="{D9AC00D3-068E-42FD-9C85-DEE1EA5A1D2B}" type="slidenum">
              <a:rPr lang="en-US" smtClean="0"/>
              <a:t>5</a:t>
            </a:fld>
            <a:endParaRPr lang="en-US"/>
          </a:p>
        </p:txBody>
      </p:sp>
    </p:spTree>
    <p:extLst>
      <p:ext uri="{BB962C8B-B14F-4D97-AF65-F5344CB8AC3E}">
        <p14:creationId xmlns:p14="http://schemas.microsoft.com/office/powerpoint/2010/main" val="2627410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41</a:t>
            </a:fld>
            <a:endParaRPr lang="en-US"/>
          </a:p>
        </p:txBody>
      </p:sp>
    </p:spTree>
    <p:extLst>
      <p:ext uri="{BB962C8B-B14F-4D97-AF65-F5344CB8AC3E}">
        <p14:creationId xmlns:p14="http://schemas.microsoft.com/office/powerpoint/2010/main" val="3180228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Dysfunctional programs or programs that continue to function utilizing old grant funded models will find these changes and the upcoming certification reviews very difficult.  Your programs should be based on a medical business model one that includes metrics and accountability.</a:t>
            </a:r>
          </a:p>
          <a:p>
            <a:endParaRPr lang="en-US" dirty="0"/>
          </a:p>
          <a:p>
            <a:r>
              <a:rPr lang="en-US" dirty="0"/>
              <a:t>If you are a union shop I would strongly suggest they are made a aware of upcoming changes as soon as possible</a:t>
            </a:r>
          </a:p>
        </p:txBody>
      </p:sp>
      <p:sp>
        <p:nvSpPr>
          <p:cNvPr id="4" name="Slide Number Placeholder 3"/>
          <p:cNvSpPr>
            <a:spLocks noGrp="1"/>
          </p:cNvSpPr>
          <p:nvPr>
            <p:ph type="sldNum" sz="quarter" idx="5"/>
          </p:nvPr>
        </p:nvSpPr>
        <p:spPr/>
        <p:txBody>
          <a:bodyPr/>
          <a:lstStyle/>
          <a:p>
            <a:fld id="{D9AC00D3-068E-42FD-9C85-DEE1EA5A1D2B}" type="slidenum">
              <a:rPr lang="en-US" smtClean="0"/>
              <a:t>6</a:t>
            </a:fld>
            <a:endParaRPr lang="en-US"/>
          </a:p>
        </p:txBody>
      </p:sp>
    </p:spTree>
    <p:extLst>
      <p:ext uri="{BB962C8B-B14F-4D97-AF65-F5344CB8AC3E}">
        <p14:creationId xmlns:p14="http://schemas.microsoft.com/office/powerpoint/2010/main" val="131360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AC00D3-068E-42FD-9C85-DEE1EA5A1D2B}" type="slidenum">
              <a:rPr lang="en-US" smtClean="0"/>
              <a:t>7</a:t>
            </a:fld>
            <a:endParaRPr lang="en-US"/>
          </a:p>
        </p:txBody>
      </p:sp>
    </p:spTree>
    <p:extLst>
      <p:ext uri="{BB962C8B-B14F-4D97-AF65-F5344CB8AC3E}">
        <p14:creationId xmlns:p14="http://schemas.microsoft.com/office/powerpoint/2010/main" val="376629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latin typeface="Calibri" panose="020F0502020204030204" pitchFamily="34" charset="0"/>
                <a:ea typeface="Times New Roman" panose="02020603050405020304" pitchFamily="18" charset="0"/>
                <a:cs typeface="Times New Roman" panose="02020603050405020304" pitchFamily="18" charset="0"/>
              </a:rPr>
              <a:t>Mental Health Outreach and Rehabilitation Treatment Services</a:t>
            </a:r>
          </a:p>
          <a:p>
            <a:endParaRPr lang="en-US" dirty="0"/>
          </a:p>
          <a:p>
            <a:endParaRPr lang="en-US" dirty="0"/>
          </a:p>
          <a:p>
            <a:r>
              <a:rPr lang="en-US" dirty="0"/>
              <a:t>Policy, operations and billing</a:t>
            </a:r>
          </a:p>
          <a:p>
            <a:r>
              <a:rPr lang="en-US" dirty="0"/>
              <a:t>Peer services off site services co enrollment </a:t>
            </a:r>
          </a:p>
          <a:p>
            <a:r>
              <a:rPr lang="en-US" dirty="0" err="1"/>
              <a:t>Iop</a:t>
            </a:r>
            <a:endParaRPr lang="en-US" dirty="0"/>
          </a:p>
          <a:p>
            <a:r>
              <a:rPr lang="en-US" dirty="0"/>
              <a:t>New definitions and new policies </a:t>
            </a:r>
          </a:p>
          <a:p>
            <a:endParaRPr lang="en-US" dirty="0"/>
          </a:p>
          <a:p>
            <a:endParaRPr lang="en-US" dirty="0"/>
          </a:p>
        </p:txBody>
      </p:sp>
      <p:sp>
        <p:nvSpPr>
          <p:cNvPr id="4" name="Slide Number Placeholder 3"/>
          <p:cNvSpPr>
            <a:spLocks noGrp="1"/>
          </p:cNvSpPr>
          <p:nvPr>
            <p:ph type="sldNum" sz="quarter" idx="5"/>
          </p:nvPr>
        </p:nvSpPr>
        <p:spPr/>
        <p:txBody>
          <a:bodyPr/>
          <a:lstStyle/>
          <a:p>
            <a:fld id="{D9AC00D3-068E-42FD-9C85-DEE1EA5A1D2B}" type="slidenum">
              <a:rPr lang="en-US" smtClean="0"/>
              <a:t>8</a:t>
            </a:fld>
            <a:endParaRPr lang="en-US"/>
          </a:p>
        </p:txBody>
      </p:sp>
    </p:spTree>
    <p:extLst>
      <p:ext uri="{BB962C8B-B14F-4D97-AF65-F5344CB8AC3E}">
        <p14:creationId xmlns:p14="http://schemas.microsoft.com/office/powerpoint/2010/main" val="2813099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significant changes will be in response to the inclusion of peer services so lets review those first </a:t>
            </a:r>
          </a:p>
        </p:txBody>
      </p:sp>
      <p:sp>
        <p:nvSpPr>
          <p:cNvPr id="4" name="Slide Number Placeholder 3"/>
          <p:cNvSpPr>
            <a:spLocks noGrp="1"/>
          </p:cNvSpPr>
          <p:nvPr>
            <p:ph type="sldNum" sz="quarter" idx="5"/>
          </p:nvPr>
        </p:nvSpPr>
        <p:spPr/>
        <p:txBody>
          <a:bodyPr/>
          <a:lstStyle/>
          <a:p>
            <a:fld id="{D9AC00D3-068E-42FD-9C85-DEE1EA5A1D2B}" type="slidenum">
              <a:rPr lang="en-US" smtClean="0"/>
              <a:t>9</a:t>
            </a:fld>
            <a:endParaRPr lang="en-US"/>
          </a:p>
        </p:txBody>
      </p:sp>
    </p:spTree>
    <p:extLst>
      <p:ext uri="{BB962C8B-B14F-4D97-AF65-F5344CB8AC3E}">
        <p14:creationId xmlns:p14="http://schemas.microsoft.com/office/powerpoint/2010/main" val="2112301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 not suggest strongly enough how important it is to plan in advance </a:t>
            </a:r>
          </a:p>
          <a:p>
            <a:endParaRPr lang="en-US" dirty="0"/>
          </a:p>
          <a:p>
            <a:r>
              <a:rPr lang="en-US" dirty="0"/>
              <a:t>Peer integration toolkit</a:t>
            </a:r>
          </a:p>
          <a:p>
            <a:endParaRPr lang="en-US" dirty="0"/>
          </a:p>
          <a:p>
            <a:r>
              <a:rPr lang="en-US" dirty="0"/>
              <a:t>https://oasas.ny.gov/system/files/documents/2019/08/PeerIntegrationToolKit-DigitalFinal.pdf  </a:t>
            </a:r>
          </a:p>
        </p:txBody>
      </p:sp>
      <p:sp>
        <p:nvSpPr>
          <p:cNvPr id="4" name="Slide Number Placeholder 3"/>
          <p:cNvSpPr>
            <a:spLocks noGrp="1"/>
          </p:cNvSpPr>
          <p:nvPr>
            <p:ph type="sldNum" sz="quarter" idx="5"/>
          </p:nvPr>
        </p:nvSpPr>
        <p:spPr/>
        <p:txBody>
          <a:bodyPr/>
          <a:lstStyle/>
          <a:p>
            <a:fld id="{D9AC00D3-068E-42FD-9C85-DEE1EA5A1D2B}" type="slidenum">
              <a:rPr lang="en-US" smtClean="0"/>
              <a:t>10</a:t>
            </a:fld>
            <a:endParaRPr lang="en-US"/>
          </a:p>
        </p:txBody>
      </p:sp>
    </p:spTree>
    <p:extLst>
      <p:ext uri="{BB962C8B-B14F-4D97-AF65-F5344CB8AC3E}">
        <p14:creationId xmlns:p14="http://schemas.microsoft.com/office/powerpoint/2010/main" val="328327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3BD54-29B9-3D42-B178-776ED395AA85}" type="datetimeFigureOut">
              <a:rPr lang="en-US" smtClean="0"/>
              <a:pPr/>
              <a:t>1/11/2023</a:t>
            </a:fld>
            <a:endParaRPr lang="en-US" sz="140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73505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3BD54-29B9-3D42-B178-776ED395AA8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95240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3C3BD54-29B9-3D42-B178-776ED395AA85}" type="datetimeFigureOut">
              <a:rPr lang="en-US" smtClean="0"/>
              <a:t>1/11/2023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10135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3BD54-29B9-3D42-B178-776ED395AA85}"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51759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3C3BD54-29B9-3D42-B178-776ED395AA85}" type="datetimeFigureOut">
              <a:rPr lang="en-US" smtClean="0"/>
              <a:t>1/11/2023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6BB3423-611C-6944-BA94-F2572F362413}" type="slidenum">
              <a:rPr lang="en-US" smtClean="0"/>
              <a:t>‹#›</a:t>
            </a:fld>
            <a:endParaRPr lang="en-US"/>
          </a:p>
        </p:txBody>
      </p:sp>
    </p:spTree>
    <p:extLst>
      <p:ext uri="{BB962C8B-B14F-4D97-AF65-F5344CB8AC3E}">
        <p14:creationId xmlns:p14="http://schemas.microsoft.com/office/powerpoint/2010/main" val="300733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3BD54-29B9-3D42-B178-776ED395AA8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40440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3BD54-29B9-3D42-B178-776ED395AA85}"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76283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3BD54-29B9-3D42-B178-776ED395AA85}"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92016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3BD54-29B9-3D42-B178-776ED395AA85}"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85922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C3BD54-29B9-3D42-B178-776ED395AA8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420244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C3BD54-29B9-3D42-B178-776ED395AA85}"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849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3C3BD54-29B9-3D42-B178-776ED395AA85}" type="datetimeFigureOut">
              <a:rPr lang="en-US" smtClean="0"/>
              <a:pPr/>
              <a:t>1/11/2023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1842262188"/>
      </p:ext>
    </p:extLst>
  </p:cSld>
  <p:clrMap bg1="dk1" tx1="lt1" bg2="dk2" tx2="lt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oasas.ny.gov/system/files/documents/2019/08/PeerIntegrationToolKit-DigitalFinal.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omh.ny.gov/omhweb/policy_and_regulation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5EAF-EE74-8CCE-4E5A-868A1783DF79}"/>
              </a:ext>
            </a:extLst>
          </p:cNvPr>
          <p:cNvSpPr>
            <a:spLocks noGrp="1"/>
          </p:cNvSpPr>
          <p:nvPr>
            <p:ph type="ctrTitle"/>
          </p:nvPr>
        </p:nvSpPr>
        <p:spPr>
          <a:xfrm>
            <a:off x="365760" y="2122136"/>
            <a:ext cx="11454766" cy="1801690"/>
          </a:xfrm>
        </p:spPr>
        <p:txBody>
          <a:bodyPr anchor="t">
            <a:normAutofit/>
          </a:bodyPr>
          <a:lstStyle/>
          <a:p>
            <a:pPr>
              <a:lnSpc>
                <a:spcPct val="100000"/>
              </a:lnSpc>
            </a:pPr>
            <a:r>
              <a:rPr lang="en-US" sz="5600" dirty="0">
                <a:latin typeface="Abadi" panose="020B0604020104020204" pitchFamily="34" charset="0"/>
              </a:rPr>
              <a:t>Part 599: 2022 Changes </a:t>
            </a:r>
            <a:br>
              <a:rPr lang="en-US" sz="5600" dirty="0">
                <a:latin typeface="Abadi" panose="020B0604020104020204" pitchFamily="34" charset="0"/>
              </a:rPr>
            </a:br>
            <a:r>
              <a:rPr lang="en-US" sz="5600" dirty="0">
                <a:latin typeface="Abadi" panose="020B0604020104020204" pitchFamily="34" charset="0"/>
              </a:rPr>
              <a:t>Change Management Training</a:t>
            </a:r>
          </a:p>
        </p:txBody>
      </p:sp>
      <p:sp>
        <p:nvSpPr>
          <p:cNvPr id="3" name="Subtitle 2">
            <a:extLst>
              <a:ext uri="{FF2B5EF4-FFF2-40B4-BE49-F238E27FC236}">
                <a16:creationId xmlns:a16="http://schemas.microsoft.com/office/drawing/2014/main" id="{3BC74744-F977-D867-CE2B-9E626562F730}"/>
              </a:ext>
            </a:extLst>
          </p:cNvPr>
          <p:cNvSpPr>
            <a:spLocks noGrp="1"/>
          </p:cNvSpPr>
          <p:nvPr>
            <p:ph type="subTitle" idx="1"/>
          </p:nvPr>
        </p:nvSpPr>
        <p:spPr/>
        <p:txBody>
          <a:bodyPr>
            <a:normAutofit/>
          </a:bodyPr>
          <a:lstStyle/>
          <a:p>
            <a:r>
              <a:rPr lang="en-US" dirty="0"/>
              <a:t>December 2022</a:t>
            </a:r>
          </a:p>
          <a:p>
            <a:r>
              <a:rPr lang="en-US" dirty="0"/>
              <a:t>CCS</a:t>
            </a:r>
          </a:p>
        </p:txBody>
      </p:sp>
      <p:pic>
        <p:nvPicPr>
          <p:cNvPr id="5" name="Picture 4" descr="Logo&#10;&#10;Description automatically generated">
            <a:extLst>
              <a:ext uri="{FF2B5EF4-FFF2-40B4-BE49-F238E27FC236}">
                <a16:creationId xmlns:a16="http://schemas.microsoft.com/office/drawing/2014/main" id="{7F24E370-913B-FEEC-781A-E668B77BDE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1" y="6126545"/>
            <a:ext cx="1263343" cy="639375"/>
          </a:xfrm>
          <a:prstGeom prst="rect">
            <a:avLst/>
          </a:prstGeom>
        </p:spPr>
      </p:pic>
      <p:sp>
        <p:nvSpPr>
          <p:cNvPr id="6" name="TextBox 5">
            <a:extLst>
              <a:ext uri="{FF2B5EF4-FFF2-40B4-BE49-F238E27FC236}">
                <a16:creationId xmlns:a16="http://schemas.microsoft.com/office/drawing/2014/main" id="{0CDDC803-6CE1-2566-C3EE-444B1933376B}"/>
              </a:ext>
            </a:extLst>
          </p:cNvPr>
          <p:cNvSpPr txBox="1"/>
          <p:nvPr/>
        </p:nvSpPr>
        <p:spPr>
          <a:xfrm>
            <a:off x="0" y="5480214"/>
            <a:ext cx="2909888" cy="646331"/>
          </a:xfrm>
          <a:prstGeom prst="rect">
            <a:avLst/>
          </a:prstGeom>
          <a:noFill/>
        </p:spPr>
        <p:txBody>
          <a:bodyPr wrap="square" rtlCol="0">
            <a:spAutoFit/>
          </a:bodyPr>
          <a:lstStyle/>
          <a:p>
            <a:r>
              <a:rPr lang="en-US" dirty="0"/>
              <a:t>Prepared by </a:t>
            </a:r>
            <a:br>
              <a:rPr lang="en-US" dirty="0"/>
            </a:br>
            <a:r>
              <a:rPr lang="en-US" dirty="0"/>
              <a:t>Laura Langner for</a:t>
            </a:r>
          </a:p>
        </p:txBody>
      </p:sp>
    </p:spTree>
    <p:extLst>
      <p:ext uri="{BB962C8B-B14F-4D97-AF65-F5344CB8AC3E}">
        <p14:creationId xmlns:p14="http://schemas.microsoft.com/office/powerpoint/2010/main" val="160203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fontScale="92500" lnSpcReduction="10000"/>
          </a:bodyPr>
          <a:lstStyle/>
          <a:p>
            <a:pPr marL="0" indent="0">
              <a:buNone/>
            </a:pPr>
            <a:r>
              <a:rPr lang="en-US" sz="2800" b="1" i="1" dirty="0">
                <a:effectLst/>
                <a:latin typeface="Calibri" panose="020F0502020204030204" pitchFamily="34" charset="0"/>
                <a:ea typeface="Times New Roman" panose="02020603050405020304" pitchFamily="18" charset="0"/>
                <a:cs typeface="Times New Roman" panose="02020603050405020304" pitchFamily="18" charset="0"/>
              </a:rPr>
              <a:t>Mapping out the 5 Stages of Change</a:t>
            </a: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eriod"/>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1. Pre-contemplation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Leadership team gauges value of peer services for the organization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the history of peer services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data on mental health, addiction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fiscal and program outcomes of peer services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2. Contemplation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Peer </a:t>
            </a:r>
            <a:r>
              <a:rPr lang="en-US" sz="2200" i="1" dirty="0">
                <a:latin typeface="Calibri" panose="020F0502020204030204" pitchFamily="34" charset="0"/>
                <a:ea typeface="Times New Roman" panose="02020603050405020304" pitchFamily="18" charset="0"/>
                <a:cs typeface="Times New Roman" panose="02020603050405020304" pitchFamily="18" charset="0"/>
              </a:rPr>
              <a:t>roles</a:t>
            </a:r>
            <a:r>
              <a:rPr lang="en-US" sz="2200" dirty="0">
                <a:latin typeface="Calibri" panose="020F0502020204030204" pitchFamily="34" charset="0"/>
                <a:ea typeface="Times New Roman" panose="02020603050405020304" pitchFamily="18" charset="0"/>
                <a:cs typeface="Times New Roman" panose="02020603050405020304" pitchFamily="18" charset="0"/>
              </a:rPr>
              <a:t> in detail</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Differentiate between sponsor, peer advocate, addiction counselor</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Peer </a:t>
            </a:r>
            <a:r>
              <a:rPr lang="en-US" sz="2200" i="1" dirty="0">
                <a:latin typeface="Calibri" panose="020F0502020204030204" pitchFamily="34" charset="0"/>
                <a:ea typeface="Times New Roman" panose="02020603050405020304" pitchFamily="18" charset="0"/>
                <a:cs typeface="Times New Roman" panose="02020603050405020304" pitchFamily="18" charset="0"/>
              </a:rPr>
              <a:t>Services</a:t>
            </a:r>
            <a:r>
              <a:rPr lang="en-US" sz="2200" dirty="0">
                <a:latin typeface="Calibri" panose="020F0502020204030204" pitchFamily="34" charset="0"/>
                <a:ea typeface="Times New Roman" panose="02020603050405020304" pitchFamily="18" charset="0"/>
                <a:cs typeface="Times New Roman" panose="02020603050405020304" pitchFamily="18" charset="0"/>
              </a:rPr>
              <a:t> in detail</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Differentiate between types of support offered in each service</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Understand what makes a service billable</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and understand the Peer Support Values</a:t>
            </a:r>
          </a:p>
          <a:p>
            <a:endParaRPr lang="en-US" sz="2400" dirty="0"/>
          </a:p>
        </p:txBody>
      </p:sp>
    </p:spTree>
    <p:extLst>
      <p:ext uri="{BB962C8B-B14F-4D97-AF65-F5344CB8AC3E}">
        <p14:creationId xmlns:p14="http://schemas.microsoft.com/office/powerpoint/2010/main" val="240691987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a:bodyPr>
          <a:lstStyle/>
          <a:p>
            <a:pPr marL="0" indent="0">
              <a:buNone/>
            </a:pPr>
            <a:r>
              <a:rPr lang="en-US" sz="2800" b="1" i="1" dirty="0">
                <a:effectLst/>
                <a:latin typeface="Calibri" panose="020F0502020204030204" pitchFamily="34" charset="0"/>
                <a:ea typeface="Times New Roman" panose="02020603050405020304" pitchFamily="18" charset="0"/>
                <a:cs typeface="Times New Roman" panose="02020603050405020304" pitchFamily="18" charset="0"/>
              </a:rPr>
              <a:t>Mapping out the 5 Stages of Change</a:t>
            </a: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eriod"/>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3. Preparation</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Organizational readiness assessment</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Review facilities, infrastructure, etc. needed </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Creating a balanced budget based on billable peer services you could provide, hiring and training costs, etc.</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Cost-benefit analyses based on target client outcomes</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Prepare to Hire a Certified Peer Advocate</a:t>
            </a:r>
          </a:p>
          <a:p>
            <a:pPr lvl="1">
              <a:buFont typeface="Arial" panose="020B0604020202020204" pitchFamily="34" charset="0"/>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Plan policies and procedures</a:t>
            </a:r>
          </a:p>
          <a:p>
            <a:pPr marL="0" indent="0">
              <a:buNone/>
            </a:pPr>
            <a:endParaRPr lang="en-US" sz="2400" dirty="0"/>
          </a:p>
        </p:txBody>
      </p:sp>
    </p:spTree>
    <p:extLst>
      <p:ext uri="{BB962C8B-B14F-4D97-AF65-F5344CB8AC3E}">
        <p14:creationId xmlns:p14="http://schemas.microsoft.com/office/powerpoint/2010/main" val="6793419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a:bodyPr>
          <a:lstStyle/>
          <a:p>
            <a:pPr marL="0" indent="0">
              <a:buNone/>
            </a:pPr>
            <a:r>
              <a:rPr lang="en-US" sz="2800" b="1" i="1" dirty="0">
                <a:effectLst/>
                <a:latin typeface="Calibri" panose="020F0502020204030204" pitchFamily="34" charset="0"/>
                <a:ea typeface="Times New Roman" panose="02020603050405020304" pitchFamily="18" charset="0"/>
                <a:cs typeface="Times New Roman" panose="02020603050405020304" pitchFamily="18" charset="0"/>
              </a:rPr>
              <a:t>Mapping out the 5 Stages of Change</a:t>
            </a: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eriod"/>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4. Action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Hiring of new Peers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Onboarding</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Trainings in peer service delivery</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Trainings in documentation</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Maintenance and Supervision of the program</a:t>
            </a: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84731099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br>
              <a:rPr lang="en-US" dirty="0">
                <a:solidFill>
                  <a:schemeClr val="tx2"/>
                </a:solidFill>
                <a:latin typeface="Abadi" panose="020B0604020104020204" pitchFamily="34" charset="0"/>
              </a:rPr>
            </a:br>
            <a:endParaRPr lang="en-US" dirty="0">
              <a:solidFill>
                <a:schemeClr val="tx2"/>
              </a:solidFill>
              <a:latin typeface="Abadi" panose="020B0604020104020204" pitchFamily="34" charset="0"/>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a:bodyPr>
          <a:lstStyle/>
          <a:p>
            <a:pPr marL="0" indent="0">
              <a:buNone/>
            </a:pPr>
            <a:r>
              <a:rPr lang="en-US" sz="2800" b="1" i="1" dirty="0">
                <a:effectLst/>
                <a:latin typeface="Calibri" panose="020F0502020204030204" pitchFamily="34" charset="0"/>
                <a:ea typeface="Times New Roman" panose="02020603050405020304" pitchFamily="18" charset="0"/>
                <a:cs typeface="Times New Roman" panose="02020603050405020304" pitchFamily="18" charset="0"/>
              </a:rPr>
              <a:t>Mapping out the 5 Stages of Change</a:t>
            </a: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eriod"/>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5. Wellness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Review program periodically for Peer Identity vs Peer Drift (see toolkit link in appendix)</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Maintain and periodically update policies and procedures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Develop quality assurance procedures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Develop and perform risk evaluations to protect peers</a:t>
            </a:r>
          </a:p>
          <a:p>
            <a:pPr lvl="1"/>
            <a:r>
              <a:rPr lang="en-US" sz="2200" dirty="0">
                <a:latin typeface="Calibri" panose="020F0502020204030204" pitchFamily="34" charset="0"/>
                <a:ea typeface="Times New Roman" panose="02020603050405020304" pitchFamily="18" charset="0"/>
                <a:cs typeface="Times New Roman" panose="02020603050405020304" pitchFamily="18" charset="0"/>
              </a:rPr>
              <a:t>Develop and Maintain a safety program to guide Peers</a:t>
            </a: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marL="228600" lvl="1"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07938353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br>
              <a:rPr lang="en-US" dirty="0">
                <a:solidFill>
                  <a:schemeClr val="tx2"/>
                </a:solidFill>
                <a:latin typeface="Abadi" panose="020B0604020104020204" pitchFamily="34" charset="0"/>
              </a:rPr>
            </a:br>
            <a:endParaRPr lang="en-US" dirty="0">
              <a:solidFill>
                <a:schemeClr val="tx2"/>
              </a:solidFill>
              <a:latin typeface="Abadi" panose="020B0604020104020204" pitchFamily="34" charset="0"/>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a:bodyPr>
          <a:lstStyle/>
          <a:p>
            <a:pPr marL="0" indent="0">
              <a:buNone/>
            </a:pPr>
            <a:r>
              <a:rPr lang="en-US" sz="2800" b="1" i="1" dirty="0">
                <a:latin typeface="Calibri" panose="020F0502020204030204" pitchFamily="34" charset="0"/>
                <a:ea typeface="Times New Roman" panose="02020603050405020304" pitchFamily="18" charset="0"/>
                <a:cs typeface="Times New Roman" panose="02020603050405020304" pitchFamily="18" charset="0"/>
              </a:rPr>
              <a:t>Operations: </a:t>
            </a:r>
          </a:p>
          <a:p>
            <a:pPr marL="0" indent="0">
              <a:buNone/>
            </a:pPr>
            <a:r>
              <a:rPr lang="en-US" sz="2400" b="1" i="1" dirty="0">
                <a:latin typeface="Calibri" panose="020F0502020204030204" pitchFamily="34" charset="0"/>
                <a:ea typeface="Times New Roman" panose="02020603050405020304" pitchFamily="18" charset="0"/>
                <a:cs typeface="Times New Roman" panose="02020603050405020304" pitchFamily="18" charset="0"/>
              </a:rPr>
              <a:t>Understanding of the Peer Roles</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Make sure all staff, especially treatment staff, understand what Peer professionals do via training about Peer Support Services and establish collaborative procedures across the team</a:t>
            </a:r>
            <a:r>
              <a:rPr lang="en-US" sz="1400" i="1" dirty="0">
                <a:latin typeface="Calibri" panose="020F0502020204030204" pitchFamily="34" charset="0"/>
                <a:ea typeface="Times New Roman" panose="02020603050405020304" pitchFamily="18" charset="0"/>
                <a:cs typeface="Times New Roman" panose="02020603050405020304" pitchFamily="18" charset="0"/>
              </a:rPr>
              <a:t> </a:t>
            </a:r>
            <a:r>
              <a:rPr lang="en-US" sz="1050" i="1" dirty="0">
                <a:latin typeface="Calibri" panose="020F0502020204030204" pitchFamily="34" charset="0"/>
                <a:ea typeface="Times New Roman" panose="02020603050405020304" pitchFamily="18" charset="0"/>
                <a:cs typeface="Times New Roman" panose="02020603050405020304" pitchFamily="18" charset="0"/>
              </a:rPr>
              <a:t>(see Appendix for Peer Service Component Descriptions)</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The peer perspective must be integrated into your team-based approach to care</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The team approach should promote shared responsibility of service delivery and planning within an organized and collaborative process</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There must be opportunities for communication, so Peer Specialists/ Advocates may express concerns / ideas / solutions to problems</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Peer Specialists/Advocates should attend clinical team meetings and all trainings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marL="228600" lvl="1"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59778924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183875" y="588810"/>
            <a:ext cx="7686393" cy="5786589"/>
          </a:xfrm>
        </p:spPr>
        <p:txBody>
          <a:bodyPr anchor="t">
            <a:normAutofit fontScale="92500" lnSpcReduction="10000"/>
          </a:bodyPr>
          <a:lstStyle/>
          <a:p>
            <a:pPr marL="0" indent="0">
              <a:buNone/>
            </a:pPr>
            <a:r>
              <a:rPr lang="en-US" sz="2400" b="1" i="1" dirty="0">
                <a:latin typeface="Calibri" panose="020F0502020204030204" pitchFamily="34" charset="0"/>
                <a:ea typeface="Times New Roman" panose="02020603050405020304" pitchFamily="18" charset="0"/>
                <a:cs typeface="Times New Roman" panose="02020603050405020304" pitchFamily="18" charset="0"/>
              </a:rPr>
              <a:t>Operations: Hiring the 4 types of credentialed Peer Staff</a:t>
            </a:r>
          </a:p>
          <a:p>
            <a:pPr marL="0" indent="0">
              <a:buNone/>
            </a:pPr>
            <a:r>
              <a:rPr lang="en-US" sz="1600" b="1" dirty="0">
                <a:latin typeface="Calibri" panose="020F0502020204030204" pitchFamily="34" charset="0"/>
                <a:ea typeface="Times New Roman" panose="02020603050405020304" pitchFamily="18" charset="0"/>
                <a:cs typeface="Calibri" panose="020F0502020204030204" pitchFamily="34" charset="0"/>
              </a:rPr>
              <a:t>CRPA - Certified Recovery Peer Advocate </a:t>
            </a:r>
          </a:p>
          <a:p>
            <a:pPr marL="0" indent="0">
              <a:buNone/>
            </a:pPr>
            <a:r>
              <a:rPr lang="en-US" sz="1600" dirty="0">
                <a:latin typeface="Calibri" panose="020F0502020204030204" pitchFamily="34" charset="0"/>
                <a:ea typeface="Times New Roman" panose="02020603050405020304" pitchFamily="18" charset="0"/>
                <a:cs typeface="Calibri" panose="020F0502020204030204" pitchFamily="34" charset="0"/>
              </a:rPr>
              <a:t>Peer Specialists Advocates who hold a credential from a certifying authority recognized by OASAS are eligible to work in clinics provided they qualify for and obtain provisional OMH Peer Certification or Credentialing within 9-12 months of being hired.</a:t>
            </a:r>
          </a:p>
          <a:p>
            <a:pPr marL="0" indent="0">
              <a:buNone/>
            </a:pPr>
            <a:r>
              <a:rPr lang="en-US" sz="1600" b="1" dirty="0">
                <a:latin typeface="Calibri" panose="020F0502020204030204" pitchFamily="34" charset="0"/>
                <a:cs typeface="Calibri" panose="020F0502020204030204" pitchFamily="34" charset="0"/>
              </a:rPr>
              <a:t>NYCPS - OMH New York Certified Peer Specialists </a:t>
            </a:r>
          </a:p>
          <a:p>
            <a:pPr marL="0" indent="0">
              <a:buNone/>
            </a:pPr>
            <a:r>
              <a:rPr lang="en-US" sz="1600" dirty="0">
                <a:latin typeface="Calibri" panose="020F0502020204030204" pitchFamily="34" charset="0"/>
                <a:cs typeface="Calibri" panose="020F0502020204030204" pitchFamily="34" charset="0"/>
              </a:rPr>
              <a:t>Identify as being actively in recovery from a mental health condition, diagnosis or major life disruption and intentionally self-disclose one’s mental health recovery journey. Possess a certification from, or are provisionally certified as, a New York Certified Peer Specialist by an OMH-approved Certified Peer Specialist certification program; and are supervised by any professional staff as defined in 599.4.</a:t>
            </a:r>
          </a:p>
          <a:p>
            <a:pPr marL="0" indent="0">
              <a:buNone/>
            </a:pPr>
            <a:r>
              <a:rPr lang="en-US" sz="1600" b="1" dirty="0">
                <a:latin typeface="Calibri" panose="020F0502020204030204" pitchFamily="34" charset="0"/>
                <a:cs typeface="Calibri" panose="020F0502020204030204" pitchFamily="34" charset="0"/>
              </a:rPr>
              <a:t>FPA-C - OMH Credentialed Family Peer Advocate </a:t>
            </a:r>
          </a:p>
          <a:p>
            <a:pPr marL="0" indent="0">
              <a:buNone/>
            </a:pPr>
            <a:r>
              <a:rPr lang="en-US" sz="1600" dirty="0">
                <a:latin typeface="Calibri" panose="020F0502020204030204" pitchFamily="34" charset="0"/>
                <a:cs typeface="Calibri" panose="020F0502020204030204" pitchFamily="34" charset="0"/>
              </a:rPr>
              <a:t>Demonstrate lived experience as a parent or primary caregiver who has navigated multiple child-serving systems on behalf of their child(ren) with social, emotional, developmental and/or behavioral healthcare needs. Possess a credential from or are provisionally credentialed as a FPA by an OMH-approved credentialing program; and are supervised by any professional staff as defined in 599.4</a:t>
            </a:r>
          </a:p>
          <a:p>
            <a:pPr marL="0" indent="0">
              <a:buNone/>
            </a:pPr>
            <a:r>
              <a:rPr lang="en-US" sz="1600" b="1" dirty="0">
                <a:latin typeface="Calibri" panose="020F0502020204030204" pitchFamily="34" charset="0"/>
                <a:cs typeface="Calibri" panose="020F0502020204030204" pitchFamily="34" charset="0"/>
              </a:rPr>
              <a:t>YPA-C - OMH Credentialed Youth Peer Advocate </a:t>
            </a:r>
          </a:p>
          <a:p>
            <a:pPr marL="0" indent="0">
              <a:buNone/>
            </a:pPr>
            <a:r>
              <a:rPr lang="en-US" sz="1600" dirty="0">
                <a:latin typeface="Calibri" panose="020F0502020204030204" pitchFamily="34" charset="0"/>
                <a:cs typeface="Calibri" panose="020F0502020204030204" pitchFamily="34" charset="0"/>
              </a:rPr>
              <a:t>18 to 30 year old who has self-identified as a person who has first-hand experience with, emotional (mental health), behavioral challenges, and/or co-occurring disorders. Possess a credential from or are provisionally credentialed as a Youth Peer Advocate by an OMH-approved credentialing program; and are supervised by any professional staff as defined in 599.4.</a:t>
            </a:r>
          </a:p>
        </p:txBody>
      </p:sp>
    </p:spTree>
    <p:extLst>
      <p:ext uri="{BB962C8B-B14F-4D97-AF65-F5344CB8AC3E}">
        <p14:creationId xmlns:p14="http://schemas.microsoft.com/office/powerpoint/2010/main" val="251387788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br>
              <a:rPr lang="en-US" dirty="0">
                <a:solidFill>
                  <a:schemeClr val="tx2"/>
                </a:solidFill>
                <a:latin typeface="Abadi" panose="020B0604020104020204" pitchFamily="34" charset="0"/>
              </a:rPr>
            </a:br>
            <a:endParaRPr lang="en-US" dirty="0">
              <a:solidFill>
                <a:schemeClr val="tx2"/>
              </a:solidFill>
              <a:latin typeface="Abadi" panose="020B0604020104020204" pitchFamily="34" charset="0"/>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lnSpcReduction="10000"/>
          </a:bodyPr>
          <a:lstStyle/>
          <a:p>
            <a:pPr marL="0" indent="0">
              <a:buNone/>
            </a:pPr>
            <a:r>
              <a:rPr lang="en-US" sz="2800" b="1" i="1" dirty="0">
                <a:latin typeface="Calibri" panose="020F0502020204030204" pitchFamily="34" charset="0"/>
                <a:ea typeface="Times New Roman" panose="02020603050405020304" pitchFamily="18" charset="0"/>
                <a:cs typeface="Times New Roman" panose="02020603050405020304" pitchFamily="18" charset="0"/>
              </a:rPr>
              <a:t>Policies and Procedures: </a:t>
            </a:r>
            <a:endParaRPr lang="en-US" sz="24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Policy and procedures must reflect the peer support service descriptions, along with documentation and supervision requirements .</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Services for adults and children/youth include age-appropriate psychoeducation, counseling, person-centered goal planning, coping skills, facilitating community connections, and crisis support.</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Family Peer Recovery Support Services include engagement, bridging support, parent skill development, and crisis support for families caring for a child who is experiencing social, emotional, medical, developmental, substance use and/or behavioral challenges</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Hiring procedures must reflect appropriate requirements for peer support staff and paraprofessionals, as outlined in previous slide</a:t>
            </a:r>
          </a:p>
          <a:p>
            <a:pPr marL="0" indent="0">
              <a:buNone/>
            </a:pPr>
            <a:r>
              <a:rPr lang="en-US" sz="2000" i="1" dirty="0">
                <a:latin typeface="Calibri" panose="020F0502020204030204" pitchFamily="34" charset="0"/>
                <a:ea typeface="Times New Roman" panose="02020603050405020304" pitchFamily="18" charset="0"/>
                <a:cs typeface="Times New Roman" panose="02020603050405020304" pitchFamily="18" charset="0"/>
              </a:rPr>
              <a:t>Documentation must reflect the treatment plan and progress note requirements for Peer Services, which shall be outlined in </a:t>
            </a:r>
            <a:r>
              <a:rPr lang="en-US" sz="2000" i="1" dirty="0" err="1">
                <a:latin typeface="Calibri" panose="020F0502020204030204" pitchFamily="34" charset="0"/>
                <a:ea typeface="Times New Roman" panose="02020603050405020304" pitchFamily="18" charset="0"/>
                <a:cs typeface="Times New Roman" panose="02020603050405020304" pitchFamily="18" charset="0"/>
              </a:rPr>
              <a:t>th</a:t>
            </a:r>
            <a:r>
              <a:rPr lang="en-US" sz="2000" i="1" dirty="0">
                <a:latin typeface="Calibri" panose="020F0502020204030204" pitchFamily="34" charset="0"/>
                <a:ea typeface="Times New Roman" panose="02020603050405020304" pitchFamily="18" charset="0"/>
                <a:cs typeface="Times New Roman" panose="02020603050405020304" pitchFamily="18" charset="0"/>
              </a:rPr>
              <a:t> 11/14/22 regulations.</a:t>
            </a:r>
          </a:p>
          <a:p>
            <a:pPr marL="0" indent="0">
              <a:buNone/>
            </a:pPr>
            <a:endParaRPr lang="en-US" sz="2000"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8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marL="228600" lvl="1"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54440485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br>
              <a:rPr lang="en-US" dirty="0">
                <a:solidFill>
                  <a:schemeClr val="tx2"/>
                </a:solidFill>
                <a:latin typeface="Abadi" panose="020B0604020104020204" pitchFamily="34" charset="0"/>
              </a:rPr>
            </a:br>
            <a:endParaRPr lang="en-US" dirty="0">
              <a:solidFill>
                <a:schemeClr val="tx2"/>
              </a:solidFill>
              <a:latin typeface="Abadi" panose="020B0604020104020204" pitchFamily="34" charset="0"/>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fontScale="92500" lnSpcReduction="20000"/>
          </a:bodyPr>
          <a:lstStyle/>
          <a:p>
            <a:pPr marL="0" indent="0">
              <a:buNone/>
            </a:pPr>
            <a:r>
              <a:rPr lang="en-US" sz="2800" b="1" i="1" dirty="0">
                <a:latin typeface="Calibri" panose="020F0502020204030204" pitchFamily="34" charset="0"/>
                <a:ea typeface="Times New Roman" panose="02020603050405020304" pitchFamily="18" charset="0"/>
                <a:cs typeface="Times New Roman" panose="02020603050405020304" pitchFamily="18" charset="0"/>
              </a:rPr>
              <a:t>Billing and Finance:</a:t>
            </a:r>
          </a:p>
          <a:p>
            <a:pPr marL="0" indent="0">
              <a:buNone/>
            </a:pPr>
            <a:r>
              <a:rPr lang="en-US" sz="2800" b="1" i="1" dirty="0">
                <a:latin typeface="Calibri" panose="020F0502020204030204" pitchFamily="34" charset="0"/>
                <a:ea typeface="Times New Roman" panose="02020603050405020304" pitchFamily="18" charset="0"/>
                <a:cs typeface="Times New Roman" panose="02020603050405020304" pitchFamily="18" charset="0"/>
              </a:rPr>
              <a:t>Develop a balanced budget with:</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The new peer staff you will hire</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Any new space you must develop</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Projections for services you will deliver based on need and outcomes</a:t>
            </a:r>
          </a:p>
          <a:p>
            <a:pPr marL="0" indent="0">
              <a:buNone/>
            </a:pPr>
            <a:r>
              <a:rPr lang="en-US" sz="2600" b="1" i="1" dirty="0">
                <a:latin typeface="Calibri" panose="020F0502020204030204" pitchFamily="34" charset="0"/>
                <a:ea typeface="Times New Roman" panose="02020603050405020304" pitchFamily="18" charset="0"/>
                <a:cs typeface="Times New Roman" panose="02020603050405020304" pitchFamily="18" charset="0"/>
              </a:rPr>
              <a:t>Train Billing / Finance Teams in Peer Services’ Billing Requirements:</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Pre-admission Peer/Family Support Services are NOT intended to be stand-alone Peer Services</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Ongoing Peer/Family Support Services can </a:t>
            </a:r>
            <a:r>
              <a:rPr lang="en-US" sz="1800" i="1" dirty="0">
                <a:latin typeface="Calibri" panose="020F0502020204030204" pitchFamily="34" charset="0"/>
                <a:ea typeface="Times New Roman" panose="02020603050405020304" pitchFamily="18" charset="0"/>
                <a:cs typeface="Times New Roman" panose="02020603050405020304" pitchFamily="18" charset="0"/>
              </a:rPr>
              <a:t>only</a:t>
            </a:r>
            <a:r>
              <a:rPr lang="en-US" sz="1800" dirty="0">
                <a:latin typeface="Calibri" panose="020F0502020204030204" pitchFamily="34" charset="0"/>
                <a:ea typeface="Times New Roman" panose="02020603050405020304" pitchFamily="18" charset="0"/>
                <a:cs typeface="Times New Roman" panose="02020603050405020304" pitchFamily="18" charset="0"/>
              </a:rPr>
              <a:t> be provided to individuals who are enrolled in the clinic </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Peer/Family Services can be provided as Individual/Family/Group</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Peer/Family Support Services shall be exempt from Utilization Threshold counts</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Expanded procedure code H0038 - Self-help/peer services</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For services of a duration of at least 15 minutes, one unit of service shall be billed</a:t>
            </a:r>
          </a:p>
          <a:p>
            <a:pPr lvl="1"/>
            <a:r>
              <a:rPr lang="en-US" sz="1800" dirty="0">
                <a:latin typeface="Calibri" panose="020F0502020204030204" pitchFamily="34" charset="0"/>
                <a:ea typeface="Times New Roman" panose="02020603050405020304" pitchFamily="18" charset="0"/>
                <a:cs typeface="Times New Roman" panose="02020603050405020304" pitchFamily="18" charset="0"/>
              </a:rPr>
              <a:t>For each additional service increment of at least 15 minutes, an additional unit of service may be billed.</a:t>
            </a:r>
          </a:p>
          <a:p>
            <a:pPr marL="0"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marL="228600" lvl="1"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2903127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 –</a:t>
            </a:r>
            <a:br>
              <a:rPr lang="en-US" dirty="0">
                <a:solidFill>
                  <a:schemeClr val="tx2"/>
                </a:solidFill>
                <a:latin typeface="Abadi" panose="020B0604020104020204" pitchFamily="34" charset="0"/>
              </a:rPr>
            </a:br>
            <a:r>
              <a:rPr lang="en-US" i="1" dirty="0">
                <a:solidFill>
                  <a:schemeClr val="tx2"/>
                </a:solidFill>
                <a:latin typeface="Abadi" panose="020B0604020104020204" pitchFamily="34" charset="0"/>
              </a:rPr>
              <a:t>Quiz</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4345663" y="804334"/>
            <a:ext cx="7524602" cy="5219948"/>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1. What are some of the key items you must </a:t>
            </a:r>
            <a:r>
              <a:rPr lang="en-US" sz="2400" b="1" i="1" dirty="0">
                <a:latin typeface="Calibri" panose="020F0502020204030204" pitchFamily="34" charset="0"/>
                <a:ea typeface="Times New Roman" panose="02020603050405020304" pitchFamily="18" charset="0"/>
                <a:cs typeface="Times New Roman" panose="02020603050405020304" pitchFamily="18" charset="0"/>
              </a:rPr>
              <a:t>develop</a:t>
            </a: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 in order to add Peer Services?</a:t>
            </a:r>
          </a:p>
          <a:p>
            <a:pPr marL="0" indent="0">
              <a:buNone/>
            </a:pPr>
            <a:endParaRPr lang="en-US" sz="2400" b="1"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i="1" dirty="0">
                <a:latin typeface="Calibri" panose="020F0502020204030204" pitchFamily="34" charset="0"/>
                <a:ea typeface="Times New Roman" panose="02020603050405020304" pitchFamily="18" charset="0"/>
                <a:cs typeface="Times New Roman" panose="02020603050405020304" pitchFamily="18" charset="0"/>
              </a:rPr>
              <a:t>2. What are the 5 stages of change involved in adding Peer Services?</a:t>
            </a:r>
          </a:p>
          <a:p>
            <a:pPr marL="0" indent="0">
              <a:buNone/>
            </a:pPr>
            <a:endParaRPr lang="en-US" sz="24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i="1" dirty="0">
                <a:latin typeface="Calibri" panose="020F0502020204030204" pitchFamily="34" charset="0"/>
                <a:ea typeface="Times New Roman" panose="02020603050405020304" pitchFamily="18" charset="0"/>
                <a:cs typeface="Times New Roman" panose="02020603050405020304" pitchFamily="18" charset="0"/>
              </a:rPr>
              <a:t>3. What are the 4 types of credentialed staff you may hire to deliver Peer Services?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228600" lvl="1" indent="0">
              <a:buNone/>
            </a:pP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68703086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a:effectLst/>
                <a:latin typeface="Calibri" panose="020F0502020204030204" pitchFamily="34" charset="0"/>
                <a:ea typeface="Times New Roman" panose="02020603050405020304" pitchFamily="18" charset="0"/>
                <a:cs typeface="Times New Roman" panose="02020603050405020304" pitchFamily="18" charset="0"/>
              </a:rPr>
              <a:t>Off-site services can now be provided </a:t>
            </a:r>
            <a:r>
              <a:rPr lang="en-US" sz="2400">
                <a:latin typeface="Calibri" panose="020F0502020204030204" pitchFamily="34" charset="0"/>
                <a:ea typeface="Times New Roman" panose="02020603050405020304" pitchFamily="18" charset="0"/>
                <a:cs typeface="Times New Roman" panose="02020603050405020304" pitchFamily="18" charset="0"/>
              </a:rPr>
              <a:t>within </a:t>
            </a:r>
            <a:r>
              <a:rPr lang="en-US" sz="2400">
                <a:effectLst/>
                <a:latin typeface="Calibri" panose="020F0502020204030204" pitchFamily="34" charset="0"/>
                <a:ea typeface="Times New Roman" panose="02020603050405020304" pitchFamily="18" charset="0"/>
                <a:cs typeface="Times New Roman" panose="02020603050405020304" pitchFamily="18" charset="0"/>
              </a:rPr>
              <a:t>the rehab program</a:t>
            </a:r>
          </a:p>
          <a:p>
            <a:pPr marL="0" indent="0">
              <a:buNone/>
            </a:pP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a:effectLst/>
                <a:latin typeface="Calibri" panose="020F0502020204030204" pitchFamily="34" charset="0"/>
                <a:ea typeface="Times New Roman" panose="02020603050405020304" pitchFamily="18" charset="0"/>
                <a:cs typeface="Times New Roman" panose="02020603050405020304" pitchFamily="18" charset="0"/>
              </a:rPr>
              <a:t>Some can be ad-hoc, not necessarily part of treatment plan, but must follow regulations</a:t>
            </a:r>
          </a:p>
          <a:p>
            <a:pPr marL="0" indent="0">
              <a:buNone/>
            </a:pP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a:effectLst/>
                <a:latin typeface="Calibri" panose="020F0502020204030204" pitchFamily="34" charset="0"/>
                <a:ea typeface="Times New Roman" panose="02020603050405020304" pitchFamily="18" charset="0"/>
                <a:cs typeface="Times New Roman" panose="02020603050405020304" pitchFamily="18" charset="0"/>
              </a:rPr>
              <a:t>They can be delivered in a wide variety of settings, including in the community and the consumer’s place of residence</a:t>
            </a:r>
          </a:p>
          <a:p>
            <a:pPr marL="0" indent="0">
              <a:buNone/>
            </a:pP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a:effectLst/>
                <a:latin typeface="Calibri" panose="020F0502020204030204" pitchFamily="34" charset="0"/>
                <a:ea typeface="Times New Roman" panose="02020603050405020304" pitchFamily="18" charset="0"/>
                <a:cs typeface="Times New Roman" panose="02020603050405020304" pitchFamily="18" charset="0"/>
              </a:rPr>
              <a:t>There will be 150% reimbursement for off-site </a:t>
            </a:r>
            <a:r>
              <a:rPr lang="en-US" sz="2400">
                <a:latin typeface="Calibri" panose="020F0502020204030204" pitchFamily="34" charset="0"/>
                <a:ea typeface="Times New Roman" panose="02020603050405020304" pitchFamily="18" charset="0"/>
                <a:cs typeface="Times New Roman" panose="02020603050405020304" pitchFamily="18" charset="0"/>
              </a:rPr>
              <a:t>services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a:p>
        </p:txBody>
      </p:sp>
    </p:spTree>
    <p:extLst>
      <p:ext uri="{BB962C8B-B14F-4D97-AF65-F5344CB8AC3E}">
        <p14:creationId xmlns:p14="http://schemas.microsoft.com/office/powerpoint/2010/main" val="141435767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8A545-0CD1-0D4E-8FA6-2FD1757765B1}"/>
              </a:ext>
            </a:extLst>
          </p:cNvPr>
          <p:cNvSpPr>
            <a:spLocks noGrp="1"/>
          </p:cNvSpPr>
          <p:nvPr>
            <p:ph type="title"/>
          </p:nvPr>
        </p:nvSpPr>
        <p:spPr/>
        <p:txBody>
          <a:bodyPr/>
          <a:lstStyle/>
          <a:p>
            <a:r>
              <a:rPr lang="en-US" dirty="0"/>
              <a:t>Presented by The coalition for their members</a:t>
            </a:r>
          </a:p>
        </p:txBody>
      </p:sp>
      <p:sp>
        <p:nvSpPr>
          <p:cNvPr id="3" name="Content Placeholder 2">
            <a:extLst>
              <a:ext uri="{FF2B5EF4-FFF2-40B4-BE49-F238E27FC236}">
                <a16:creationId xmlns:a16="http://schemas.microsoft.com/office/drawing/2014/main" id="{8401E1E0-455F-CA27-77DE-D1D5FF82D589}"/>
              </a:ext>
            </a:extLst>
          </p:cNvPr>
          <p:cNvSpPr>
            <a:spLocks noGrp="1"/>
          </p:cNvSpPr>
          <p:nvPr>
            <p:ph idx="1"/>
          </p:nvPr>
        </p:nvSpPr>
        <p:spPr>
          <a:xfrm>
            <a:off x="1202919" y="1865780"/>
            <a:ext cx="9784080" cy="4206240"/>
          </a:xfrm>
        </p:spPr>
        <p:txBody>
          <a:bodyPr/>
          <a:lstStyle/>
          <a:p>
            <a:r>
              <a:rPr lang="en-US" dirty="0"/>
              <a:t>This presentation was prepared for the by Coordinated Compliance Solutions LLC, Laura Langner.  </a:t>
            </a:r>
          </a:p>
        </p:txBody>
      </p:sp>
      <p:pic>
        <p:nvPicPr>
          <p:cNvPr id="5" name="Picture 4" descr="A person with curly hair&#10;&#10;Description automatically generated with low confidence">
            <a:extLst>
              <a:ext uri="{FF2B5EF4-FFF2-40B4-BE49-F238E27FC236}">
                <a16:creationId xmlns:a16="http://schemas.microsoft.com/office/drawing/2014/main" id="{EB64B8E0-A219-D94B-D7AB-EF24111EC229}"/>
              </a:ext>
            </a:extLst>
          </p:cNvPr>
          <p:cNvPicPr>
            <a:picLocks noChangeAspect="1"/>
          </p:cNvPicPr>
          <p:nvPr/>
        </p:nvPicPr>
        <p:blipFill rotWithShape="1">
          <a:blip r:embed="rId2">
            <a:extLst>
              <a:ext uri="{28A0092B-C50C-407E-A947-70E740481C1C}">
                <a14:useLocalDpi xmlns:a14="http://schemas.microsoft.com/office/drawing/2010/main" val="0"/>
              </a:ext>
            </a:extLst>
          </a:blip>
          <a:srcRect l="20664" t="10569" r="10113" b="17886"/>
          <a:stretch/>
        </p:blipFill>
        <p:spPr>
          <a:xfrm>
            <a:off x="8776010" y="2844416"/>
            <a:ext cx="2486722" cy="3227604"/>
          </a:xfrm>
          <a:prstGeom prst="rect">
            <a:avLst/>
          </a:prstGeom>
        </p:spPr>
      </p:pic>
      <p:sp>
        <p:nvSpPr>
          <p:cNvPr id="7" name="TextBox 6">
            <a:extLst>
              <a:ext uri="{FF2B5EF4-FFF2-40B4-BE49-F238E27FC236}">
                <a16:creationId xmlns:a16="http://schemas.microsoft.com/office/drawing/2014/main" id="{BE1BDD85-D03F-8232-2022-CFC33CC0B0E9}"/>
              </a:ext>
            </a:extLst>
          </p:cNvPr>
          <p:cNvSpPr txBox="1"/>
          <p:nvPr/>
        </p:nvSpPr>
        <p:spPr>
          <a:xfrm>
            <a:off x="111512" y="3429000"/>
            <a:ext cx="8773221" cy="2800767"/>
          </a:xfrm>
          <a:prstGeom prst="rect">
            <a:avLst/>
          </a:prstGeom>
          <a:noFill/>
        </p:spPr>
        <p:txBody>
          <a:bodyPr wrap="square">
            <a:spAutoFit/>
          </a:bodyPr>
          <a:lstStyle/>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Laura Langner is the Founder &amp; Owner of Coordinated Compliance Solutions (CCS), a leader in Healthcare Compliance.  Mrs. Langner has worked with Not for Profits for over 35 years, first in direct service and then in administration. She has vast experience monitoring and ensuring full compliance with Federal, State, City, and Local regulatory obligations for single and multi-service organizations.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Additionally, she has more than 18 years personal experience in monitoring contractual performance standards, completing assessments, internal auditing, development of written policy and procedures and serving as an investigator for complaints related to noncompliance with federal state and local laws. Her direct service experience includes family and community violence intervention and prevention, homeless services, transitional housing and clinical counseling.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Arial" panose="020B0604020202020204" pitchFamily="34" charset="0"/>
              </a:rPr>
              <a:t>Mrs. Langner is the primary author and developer for the NYS OASAS Peer Integration Toolkit and a sought-after speaker and trainer on such topics as the Medical Business Model and Social Determinants of Health.  Mrs. Langner received her social work degree at University of North Carolina at Pembroke and a certification in Management from Columbia University. She currently holds Certifications in Healthcare Compliance and Privacy from HCCA.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149599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latin typeface="Calibri" panose="020F0502020204030204" pitchFamily="34" charset="0"/>
                <a:ea typeface="Times New Roman" panose="02020603050405020304" pitchFamily="18" charset="0"/>
                <a:cs typeface="Times New Roman" panose="02020603050405020304" pitchFamily="18" charset="0"/>
              </a:rPr>
              <a:t>Operations</a:t>
            </a: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Trainings in procedures for off-site service delivery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 relevant to various locations should be developed and given to staff as soon as possible. </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 addition -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safety, confidentiality and documentation trainings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must be given to all staff before providing off-site services.</a:t>
            </a:r>
          </a:p>
          <a:p>
            <a:pPr marL="0" indent="0">
              <a:buNone/>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Time and location tracking mechanisms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should be put in place (often offered within the EHR system) for accuracy as well as safety purposes.</a:t>
            </a:r>
          </a:p>
          <a:p>
            <a:pPr marL="0" indent="0">
              <a:buNone/>
            </a:pPr>
            <a:r>
              <a:rPr lang="en-US" sz="2400" b="1" dirty="0">
                <a:latin typeface="Calibri" panose="020F0502020204030204" pitchFamily="34" charset="0"/>
                <a:ea typeface="Times New Roman" panose="02020603050405020304" pitchFamily="18" charset="0"/>
                <a:cs typeface="Times New Roman" panose="02020603050405020304" pitchFamily="18" charset="0"/>
              </a:rPr>
              <a:t>Marketing and outreach materials </a:t>
            </a:r>
            <a:r>
              <a:rPr lang="en-US" sz="2400" dirty="0">
                <a:latin typeface="Calibri" panose="020F0502020204030204" pitchFamily="34" charset="0"/>
                <a:ea typeface="Times New Roman" panose="02020603050405020304" pitchFamily="18" charset="0"/>
                <a:cs typeface="Times New Roman" panose="02020603050405020304" pitchFamily="18" charset="0"/>
              </a:rPr>
              <a:t>should clearly explain that delivery of off-site services will now be available, and what if any restrictions there may be</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61315108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Policies and Procedures:</a:t>
            </a:r>
          </a:p>
          <a:p>
            <a:pPr marL="0" indent="0">
              <a:buNone/>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Offsite service delivery policies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must be developed concerning types and parameters of service your agency will deliver offsite, in clients’ homes, and in the community</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 addition, offsite services will require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HR policies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around the responsibilities of the staff and the organization with regard to safety, emergency preparedness, confidentiality, transportation, and other areas that will need new procedures when not on premises.</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5445870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lnSpcReduction="10000"/>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Policies and Procedures:</a:t>
            </a:r>
          </a:p>
          <a:p>
            <a:pPr marL="0" indent="0">
              <a:buNone/>
            </a:pPr>
            <a:r>
              <a:rPr lang="en-US" sz="2400" b="1" dirty="0">
                <a:latin typeface="Calibri" panose="020F0502020204030204" pitchFamily="34" charset="0"/>
                <a:ea typeface="Times New Roman" panose="02020603050405020304" pitchFamily="18" charset="0"/>
                <a:cs typeface="Times New Roman" panose="02020603050405020304" pitchFamily="18" charset="0"/>
              </a:rPr>
              <a:t>P</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ersonal safety policies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should cover all situations in which services may be delivered, either on or off-site, with individuals or with groups. They shall also cover personal safety during all working hours, whether in transit to service or otherwise in between services.</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 personal safety policies shall cover procedures for how you will handle all areas of potential vulnerability, including physical threats from clients or others, the safety of the physical plant, outside threats, airborne threats, or natural disasters.</a:t>
            </a:r>
          </a:p>
          <a:p>
            <a:pPr marL="0" indent="0">
              <a:buNone/>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De-escalation policies are required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these</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shall refer to reliable, generally accepted techniques for de-escalation.</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11390989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Finance and Billing:</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O</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ff-site service codes must be put in the billing system</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Location must be indicated</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Billing staff must have trainings in how to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perform appropriate review and QA regarding off-site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ie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making sure there are no duplicates with on-site services, making sure timeframes are adequate,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etc</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91626563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Off-Site Services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Quiz</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457200" indent="-457200">
              <a:buAutoNum type="arabi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new policies and procedures are needed for the off-site services?</a:t>
            </a:r>
          </a:p>
          <a:p>
            <a:pPr marL="457200" indent="-457200">
              <a:buAutoNum type="arabicParenR"/>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new trainings should you give to staff that pertain to off-site services?</a:t>
            </a:r>
          </a:p>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3) What should your billing and finance staff be aware of with regard to off-site service billing?</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013530948"/>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Co-Enrollment</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latin typeface="Calibri" panose="020F0502020204030204" pitchFamily="34" charset="0"/>
                <a:cs typeface="Times New Roman" panose="02020603050405020304" pitchFamily="18" charset="0"/>
              </a:rPr>
              <a:t>Policies and Procedures:</a:t>
            </a:r>
          </a:p>
          <a:p>
            <a:pPr marL="0" indent="0">
              <a:buNone/>
            </a:pPr>
            <a:endParaRPr lang="en-US" sz="2400" dirty="0">
              <a:latin typeface="Calibri" panose="020F0502020204030204" pitchFamily="34" charset="0"/>
              <a:cs typeface="Times New Roman" panose="02020603050405020304" pitchFamily="18" charset="0"/>
            </a:endParaRPr>
          </a:p>
          <a:p>
            <a:pPr marL="0" indent="0">
              <a:buNone/>
            </a:pPr>
            <a:r>
              <a:rPr lang="en-US" sz="2400" dirty="0"/>
              <a:t>Procedures for co-enrollment across mental health programs must be clear in the policies and procedures. </a:t>
            </a:r>
          </a:p>
          <a:p>
            <a:pPr marL="0" indent="0">
              <a:buNone/>
            </a:pPr>
            <a:r>
              <a:rPr lang="en-US" sz="2400" dirty="0"/>
              <a:t>Staff must know that this will be permitted, so referrals with an existing enrollment elsewhere will not be denied enrollment at your program</a:t>
            </a:r>
          </a:p>
        </p:txBody>
      </p:sp>
    </p:spTree>
    <p:extLst>
      <p:ext uri="{BB962C8B-B14F-4D97-AF65-F5344CB8AC3E}">
        <p14:creationId xmlns:p14="http://schemas.microsoft.com/office/powerpoint/2010/main" val="3681462880"/>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Co-Enrollment</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latin typeface="Calibri" panose="020F0502020204030204" pitchFamily="34" charset="0"/>
                <a:cs typeface="Times New Roman" panose="02020603050405020304" pitchFamily="18" charset="0"/>
              </a:rPr>
              <a:t>Policies and Procedures / Operations:</a:t>
            </a:r>
          </a:p>
          <a:p>
            <a:pPr marL="0" indent="0">
              <a:buNone/>
            </a:pPr>
            <a:endParaRPr lang="en-US" sz="2400" b="1" i="1" dirty="0">
              <a:latin typeface="Calibri" panose="020F0502020204030204" pitchFamily="34" charset="0"/>
              <a:cs typeface="Times New Roman" panose="02020603050405020304" pitchFamily="18" charset="0"/>
            </a:endParaRPr>
          </a:p>
          <a:p>
            <a:pPr marL="0" indent="0">
              <a:buNone/>
            </a:pPr>
            <a:r>
              <a:rPr lang="en-US" sz="2400" dirty="0"/>
              <a:t>Both MHOTRS programs shall formally enroll the individual in their program.</a:t>
            </a:r>
          </a:p>
          <a:p>
            <a:pPr marL="0" indent="0">
              <a:buNone/>
            </a:pPr>
            <a:r>
              <a:rPr lang="en-US" sz="2400" dirty="0"/>
              <a:t>Your program must collaborate with the other around treatment, and this must be documented.</a:t>
            </a:r>
          </a:p>
          <a:p>
            <a:pPr marL="0" indent="0">
              <a:buNone/>
            </a:pPr>
            <a:r>
              <a:rPr lang="en-US" sz="2400" dirty="0"/>
              <a:t>Each program must have its own treatment plan for the individual, and each shall address specific and distinct treatment goals. There must be coordination of care around this, added to the procedures staff are trained on.</a:t>
            </a:r>
          </a:p>
          <a:p>
            <a:pPr marL="0" indent="0">
              <a:buNone/>
            </a:pPr>
            <a:endParaRPr lang="en-US" sz="2400" dirty="0"/>
          </a:p>
        </p:txBody>
      </p:sp>
    </p:spTree>
    <p:extLst>
      <p:ext uri="{BB962C8B-B14F-4D97-AF65-F5344CB8AC3E}">
        <p14:creationId xmlns:p14="http://schemas.microsoft.com/office/powerpoint/2010/main" val="187326800"/>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Co-Enrollment</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 / Billing:</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Coordination of Care procedures and training for working with another MHOTRS program when there is a co-enrollment must be agreed to and implemented</a:t>
            </a:r>
            <a:endParaRPr lang="en-US" sz="2400" dirty="0">
              <a:latin typeface="Calibri" panose="020F0502020204030204" pitchFamily="34" charset="0"/>
              <a:cs typeface="Times New Roman" panose="02020603050405020304" pitchFamily="18" charset="0"/>
            </a:endParaRPr>
          </a:p>
          <a:p>
            <a:pPr marL="0" indent="0">
              <a:buNone/>
            </a:pPr>
            <a:r>
              <a:rPr lang="en-US" sz="2400" dirty="0">
                <a:latin typeface="Calibri" panose="020F0502020204030204" pitchFamily="34" charset="0"/>
                <a:cs typeface="Times New Roman" panose="02020603050405020304" pitchFamily="18" charset="0"/>
              </a:rPr>
              <a:t>Clinical staff must be trained to work with the other agencies to ensure that duplicate same-day services are not provided</a:t>
            </a:r>
          </a:p>
          <a:p>
            <a:pPr marL="0" indent="0">
              <a:buNone/>
            </a:pPr>
            <a:endParaRPr lang="en-US" sz="2400" dirty="0"/>
          </a:p>
        </p:txBody>
      </p:sp>
    </p:spTree>
    <p:extLst>
      <p:ext uri="{BB962C8B-B14F-4D97-AF65-F5344CB8AC3E}">
        <p14:creationId xmlns:p14="http://schemas.microsoft.com/office/powerpoint/2010/main" val="2803764017"/>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Co-Enrollment – Quiz</a:t>
            </a:r>
            <a:br>
              <a:rPr lang="en-US" dirty="0">
                <a:solidFill>
                  <a:schemeClr val="tx2"/>
                </a:solidFill>
                <a:latin typeface="Abadi" panose="020B0604020104020204" pitchFamily="34" charset="0"/>
              </a:rPr>
            </a:b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arenR"/>
            </a:pPr>
            <a:r>
              <a:rPr lang="en-US" sz="2400" dirty="0">
                <a:latin typeface="Calibri" panose="020F0502020204030204" pitchFamily="34" charset="0"/>
                <a:cs typeface="Times New Roman" panose="02020603050405020304" pitchFamily="18" charset="0"/>
              </a:rPr>
              <a:t>What will you need to include in your p and p with regard to co-enrollment?</a:t>
            </a:r>
          </a:p>
          <a:p>
            <a:pPr marL="457200" indent="-457200">
              <a:buAutoNum type="arabicParenR"/>
            </a:pPr>
            <a:endParaRPr lang="en-US" sz="2400" dirty="0">
              <a:latin typeface="Calibri" panose="020F0502020204030204" pitchFamily="34" charset="0"/>
              <a:cs typeface="Times New Roman" panose="02020603050405020304" pitchFamily="18" charset="0"/>
            </a:endParaRPr>
          </a:p>
          <a:p>
            <a:pPr marL="457200" indent="-457200">
              <a:buAutoNum type="arabicParenR"/>
            </a:pPr>
            <a:r>
              <a:rPr lang="en-US" sz="2400" dirty="0">
                <a:latin typeface="Calibri" panose="020F0502020204030204" pitchFamily="34" charset="0"/>
                <a:cs typeface="Times New Roman" panose="02020603050405020304" pitchFamily="18" charset="0"/>
              </a:rPr>
              <a:t>What will both agencies need to have? </a:t>
            </a:r>
          </a:p>
          <a:p>
            <a:pPr marL="457200" indent="-457200">
              <a:buAutoNum type="arabicParenR"/>
            </a:pPr>
            <a:endParaRPr lang="en-US" sz="2400" dirty="0">
              <a:latin typeface="Calibri" panose="020F0502020204030204" pitchFamily="34" charset="0"/>
              <a:cs typeface="Times New Roman" panose="02020603050405020304" pitchFamily="18" charset="0"/>
            </a:endParaRPr>
          </a:p>
          <a:p>
            <a:pPr marL="457200" indent="-457200">
              <a:buAutoNum type="arabicParenR"/>
            </a:pPr>
            <a:r>
              <a:rPr lang="en-US" sz="2400" dirty="0">
                <a:latin typeface="Calibri" panose="020F0502020204030204" pitchFamily="34" charset="0"/>
                <a:cs typeface="Times New Roman" panose="02020603050405020304" pitchFamily="18" charset="0"/>
              </a:rPr>
              <a:t>What will your staff need to be aware of?</a:t>
            </a:r>
            <a:endParaRPr lang="en-US" sz="2400" dirty="0"/>
          </a:p>
        </p:txBody>
      </p:sp>
    </p:spTree>
    <p:extLst>
      <p:ext uri="{BB962C8B-B14F-4D97-AF65-F5344CB8AC3E}">
        <p14:creationId xmlns:p14="http://schemas.microsoft.com/office/powerpoint/2010/main" val="1382325841"/>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IOP Inclusion</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Policies and Procedures:</a:t>
            </a:r>
          </a:p>
          <a:p>
            <a:pPr marL="0" indent="0">
              <a:buNone/>
            </a:pPr>
            <a:r>
              <a:rPr lang="en-US" sz="2400" dirty="0">
                <a:latin typeface="Calibri" panose="020F0502020204030204" pitchFamily="34" charset="0"/>
                <a:cs typeface="Times New Roman" panose="02020603050405020304" pitchFamily="18" charset="0"/>
              </a:rPr>
              <a:t>You will now only need an Administrative Action (AA) to add IOP (Intensive Outpatient Services) to your license. </a:t>
            </a:r>
          </a:p>
          <a:p>
            <a:pPr marL="0" indent="0">
              <a:buNone/>
            </a:pPr>
            <a:r>
              <a:rPr lang="en-US" sz="2400" dirty="0">
                <a:latin typeface="Calibri" panose="020F0502020204030204" pitchFamily="34" charset="0"/>
                <a:cs typeface="Times New Roman" panose="02020603050405020304" pitchFamily="18" charset="0"/>
              </a:rPr>
              <a:t>You should discuss the needs in this area and determine if your census could benefit.</a:t>
            </a:r>
          </a:p>
          <a:p>
            <a:pPr marL="0" indent="0">
              <a:buNone/>
            </a:pPr>
            <a:r>
              <a:rPr lang="en-US" sz="2400" dirty="0">
                <a:latin typeface="Calibri" panose="020F0502020204030204" pitchFamily="34" charset="0"/>
                <a:cs typeface="Times New Roman" panose="02020603050405020304" pitchFamily="18" charset="0"/>
              </a:rPr>
              <a:t>Develop procedures around admitting IOP clients</a:t>
            </a:r>
          </a:p>
          <a:p>
            <a:pPr marL="0" indent="0">
              <a:buNone/>
            </a:pPr>
            <a:r>
              <a:rPr lang="en-US" sz="2400" dirty="0">
                <a:latin typeface="Calibri" panose="020F0502020204030204" pitchFamily="34" charset="0"/>
                <a:cs typeface="Times New Roman" panose="02020603050405020304" pitchFamily="18" charset="0"/>
              </a:rPr>
              <a:t>Ensure that staff are trained</a:t>
            </a:r>
          </a:p>
          <a:p>
            <a:pPr marL="0" indent="0">
              <a:buNone/>
            </a:pPr>
            <a:endParaRPr lang="en-US" sz="2400" dirty="0">
              <a:latin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203743624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 Introduction to 2022 changes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Significant Changes to Title XIV Part 599 were proposed on July 12</a:t>
            </a:r>
            <a:r>
              <a:rPr lang="en-US" sz="24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2022. </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These changes are based upon a switch from a </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clinic</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format for service delivery to the </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rehabilitation</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option.</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 new name for part 599 programs is:</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Mental Health Outreach and Rehabilitation Treatment Services</a:t>
            </a:r>
          </a:p>
          <a:p>
            <a:pPr marL="0" indent="0" algn="ctr">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Implementation begins: November </a:t>
            </a:r>
            <a:r>
              <a:rPr lang="en-US" sz="2400" i="1" dirty="0">
                <a:latin typeface="Calibri" panose="020F0502020204030204" pitchFamily="34" charset="0"/>
                <a:ea typeface="Times New Roman" panose="02020603050405020304" pitchFamily="18" charset="0"/>
                <a:cs typeface="Times New Roman" panose="02020603050405020304" pitchFamily="18" charset="0"/>
              </a:rPr>
              <a:t>23</a:t>
            </a:r>
            <a:r>
              <a:rPr lang="en-US" sz="2400" i="1"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 2022</a:t>
            </a:r>
          </a:p>
          <a:p>
            <a:endParaRPr lang="en-US" sz="2400" dirty="0"/>
          </a:p>
        </p:txBody>
      </p:sp>
    </p:spTree>
    <p:extLst>
      <p:ext uri="{BB962C8B-B14F-4D97-AF65-F5344CB8AC3E}">
        <p14:creationId xmlns:p14="http://schemas.microsoft.com/office/powerpoint/2010/main" val="2356782093"/>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IOP Inclusion</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a:t>
            </a:r>
          </a:p>
          <a:p>
            <a:pPr marL="0" indent="0">
              <a:buNone/>
            </a:pPr>
            <a:r>
              <a:rPr lang="en-US" sz="2400" dirty="0">
                <a:latin typeface="Calibri" panose="020F0502020204030204" pitchFamily="34" charset="0"/>
                <a:cs typeface="Times New Roman" panose="02020603050405020304" pitchFamily="18" charset="0"/>
              </a:rPr>
              <a:t>The setup of IOP will now be simplified, but over time, adding  IOP may result in changes to your service delivery composition overall and possibly the census. </a:t>
            </a:r>
          </a:p>
          <a:p>
            <a:pPr marL="0" indent="0">
              <a:buNone/>
            </a:pPr>
            <a:r>
              <a:rPr lang="en-US" sz="2400" dirty="0">
                <a:latin typeface="Calibri" panose="020F0502020204030204" pitchFamily="34" charset="0"/>
                <a:cs typeface="Times New Roman" panose="02020603050405020304" pitchFamily="18" charset="0"/>
              </a:rPr>
              <a:t>Quality control, service volume metrics should be developed around IOP services delivery should you add IOP.</a:t>
            </a:r>
          </a:p>
          <a:p>
            <a:pPr marL="0" indent="0">
              <a:buNone/>
            </a:pPr>
            <a:r>
              <a:rPr lang="en-US" sz="2400" dirty="0">
                <a:latin typeface="Calibri" panose="020F0502020204030204" pitchFamily="34" charset="0"/>
                <a:cs typeface="Times New Roman" panose="02020603050405020304" pitchFamily="18" charset="0"/>
              </a:rPr>
              <a:t>Make sure you have enough appropriate staff </a:t>
            </a:r>
          </a:p>
          <a:p>
            <a:pPr marL="0" indent="0">
              <a:buNone/>
            </a:pPr>
            <a:endParaRPr lang="en-US" sz="2400" dirty="0"/>
          </a:p>
        </p:txBody>
      </p:sp>
    </p:spTree>
    <p:extLst>
      <p:ext uri="{BB962C8B-B14F-4D97-AF65-F5344CB8AC3E}">
        <p14:creationId xmlns:p14="http://schemas.microsoft.com/office/powerpoint/2010/main" val="1812273538"/>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IOP Inclusion</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Billing:</a:t>
            </a:r>
          </a:p>
          <a:p>
            <a:pPr marL="0" indent="0">
              <a:buNone/>
            </a:pPr>
            <a:r>
              <a:rPr lang="en-US" sz="2400" dirty="0"/>
              <a:t>IOP will not be reduced by 25% for number of services over 30  - along with other services excluded from the 25% reduction. </a:t>
            </a:r>
          </a:p>
          <a:p>
            <a:pPr marL="0" indent="0">
              <a:buNone/>
            </a:pPr>
            <a:r>
              <a:rPr lang="en-US" sz="2400" dirty="0"/>
              <a:t>Also – restriction to provide no more than 3 per day (Medicaid) will not apply to IOP.</a:t>
            </a:r>
          </a:p>
        </p:txBody>
      </p:sp>
    </p:spTree>
    <p:extLst>
      <p:ext uri="{BB962C8B-B14F-4D97-AF65-F5344CB8AC3E}">
        <p14:creationId xmlns:p14="http://schemas.microsoft.com/office/powerpoint/2010/main" val="260758194"/>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IOP Inclusion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Quiz</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1</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What steps do you need to take to begin admitting IOP clients?</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2) Would admitting IOP clients result in any changes to your program? How can you be aware of this?</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3) What billing restrictions will not apply to IOP?</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011983"/>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fontScale="92500"/>
          </a:bodyPr>
          <a:lstStyle/>
          <a:p>
            <a:pPr marL="0" indent="0">
              <a:buNone/>
            </a:pPr>
            <a:r>
              <a:rPr lang="en-US" sz="2400" b="1" dirty="0"/>
              <a:t>New Counseling service component </a:t>
            </a:r>
            <a:r>
              <a:rPr lang="en-US" sz="2400" dirty="0"/>
              <a:t>definition added</a:t>
            </a:r>
          </a:p>
          <a:p>
            <a:pPr marL="0" indent="0">
              <a:buNone/>
            </a:pPr>
            <a:r>
              <a:rPr lang="en-US" sz="2400" dirty="0"/>
              <a:t>Changed Definition of </a:t>
            </a:r>
            <a:r>
              <a:rPr lang="en-US" sz="2400" b="1" dirty="0"/>
              <a:t>Complex Care Management</a:t>
            </a:r>
            <a:r>
              <a:rPr lang="en-US" sz="2400" dirty="0"/>
              <a:t> Services:  This service shall no longer be described as an ancillary service to psychotherapy, psychotropic medication treatment, or crisis intervention</a:t>
            </a:r>
          </a:p>
          <a:p>
            <a:pPr marL="0" indent="0">
              <a:buNone/>
            </a:pPr>
            <a:r>
              <a:rPr lang="en-US" sz="2400" b="1" dirty="0"/>
              <a:t>Elimination of concurrent review</a:t>
            </a:r>
          </a:p>
          <a:p>
            <a:pPr marL="0" indent="0">
              <a:buNone/>
            </a:pPr>
            <a:r>
              <a:rPr lang="en-US" sz="2400" dirty="0"/>
              <a:t>Some Optional Services will still require prior approval, others will not</a:t>
            </a:r>
          </a:p>
          <a:p>
            <a:pPr marL="0" indent="0">
              <a:buNone/>
            </a:pPr>
            <a:r>
              <a:rPr lang="en-US" sz="2400" dirty="0"/>
              <a:t>Elimination of current definition of </a:t>
            </a:r>
            <a:r>
              <a:rPr lang="en-US" sz="2400" b="1" dirty="0"/>
              <a:t>Crisis Intervention </a:t>
            </a:r>
            <a:r>
              <a:rPr lang="en-US" sz="2400" dirty="0"/>
              <a:t>– and expansion of the definition</a:t>
            </a:r>
          </a:p>
          <a:p>
            <a:pPr marL="0" indent="0">
              <a:buNone/>
            </a:pPr>
            <a:r>
              <a:rPr lang="en-US" sz="2400" b="1" dirty="0"/>
              <a:t>Initial assessments </a:t>
            </a:r>
            <a:r>
              <a:rPr lang="en-US" sz="2400" dirty="0"/>
              <a:t>definition has been edited</a:t>
            </a:r>
          </a:p>
          <a:p>
            <a:pPr marL="0" indent="0">
              <a:buNone/>
            </a:pPr>
            <a:r>
              <a:rPr lang="en-US" sz="2400" b="1" dirty="0"/>
              <a:t>Injectable psychotropic medication </a:t>
            </a:r>
            <a:r>
              <a:rPr lang="en-US" sz="2400" dirty="0"/>
              <a:t>administration can be with or without monitoring and education </a:t>
            </a:r>
          </a:p>
        </p:txBody>
      </p:sp>
    </p:spTree>
    <p:extLst>
      <p:ext uri="{BB962C8B-B14F-4D97-AF65-F5344CB8AC3E}">
        <p14:creationId xmlns:p14="http://schemas.microsoft.com/office/powerpoint/2010/main" val="103286456"/>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fontScale="92500"/>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 / Policies: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Procedures must be written, and trainings provided for:</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Elimination of definition of c</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oncurrent review - “the review of the clinical necessity for continued inpatient Behavioral Health Services, resulting in a non-binding recommendation regarding the need for such continued inpatient services.” will be eliminated </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Some services </a:t>
            </a:r>
            <a:r>
              <a:rPr lang="en-US" sz="2400" dirty="0">
                <a:latin typeface="Calibri" panose="020F0502020204030204" pitchFamily="34" charset="0"/>
                <a:ea typeface="Times New Roman" panose="02020603050405020304" pitchFamily="18" charset="0"/>
                <a:cs typeface="Times New Roman" panose="02020603050405020304" pitchFamily="18" charset="0"/>
              </a:rPr>
              <a:t>p</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rograms may offer - </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W</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ith prior approval by OMH:  Testing Services, including Developmental Testing, Neurobehavioral Status Examination, and Psychological Testing.</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Without prior approval by OMH: Peer/Family Support Services; Health monitoring; Psychiatric Consultation</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512755"/>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fontScale="92500" lnSpcReduction="10000"/>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 / Policies: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Procedures must be written, and trainings provided for:</a:t>
            </a:r>
            <a:endParaRPr lang="en-US" sz="2400" dirty="0"/>
          </a:p>
          <a:p>
            <a:pPr marL="0" indent="0">
              <a:buNone/>
            </a:pPr>
            <a:r>
              <a:rPr lang="en-US" sz="2400" dirty="0"/>
              <a:t>Crisis Intervention, expanded to include –</a:t>
            </a:r>
          </a:p>
          <a:p>
            <a:pPr marL="0" indent="0">
              <a:buNone/>
            </a:pPr>
            <a:r>
              <a:rPr lang="en-US" sz="2400" dirty="0"/>
              <a:t>Crisis response, which includes strategies to de-escalate potentially harmful situations, and</a:t>
            </a:r>
          </a:p>
          <a:p>
            <a:pPr marL="0" indent="0">
              <a:buNone/>
            </a:pPr>
            <a:r>
              <a:rPr lang="en-US" sz="2400" dirty="0"/>
              <a:t>Crisis planning, which includes rehabilitative skill development to support management of potential / actual mental health crises, and crises planning and prevention services</a:t>
            </a:r>
          </a:p>
          <a:p>
            <a:pPr marL="0" indent="0">
              <a:buNone/>
            </a:pPr>
            <a:r>
              <a:rPr lang="en-US" sz="2400" dirty="0"/>
              <a:t>ACT priority access-</a:t>
            </a:r>
          </a:p>
          <a:p>
            <a:pPr marL="0" indent="0">
              <a:buNone/>
            </a:pPr>
            <a:r>
              <a:rPr lang="en-US" sz="2400" dirty="0"/>
              <a:t>Policies must reflect mechanisms to ensure priority access for individuals receiving ACT and transitioning, for continuity of care for such individuals, including the provision of appropriate services and medications, including injectable medications.</a:t>
            </a:r>
          </a:p>
        </p:txBody>
      </p:sp>
    </p:spTree>
    <p:extLst>
      <p:ext uri="{BB962C8B-B14F-4D97-AF65-F5344CB8AC3E}">
        <p14:creationId xmlns:p14="http://schemas.microsoft.com/office/powerpoint/2010/main" val="2286561939"/>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 / Policies: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Initial Assessment, previous definition: “Initial assessment means a face-to-face interaction between a clinician and recipient and/or collaterals to determine the appropriateness of the recipient for admission to a clinic, the appropriate mental health diagnosis, and the development of a treatment plan for such recipient.]” is edited.</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The new definition is as follows: “initial assessment Services shall include performance or consideration, as applicable, of the Health Screening”</a:t>
            </a:r>
          </a:p>
        </p:txBody>
      </p:sp>
    </p:spTree>
    <p:extLst>
      <p:ext uri="{BB962C8B-B14F-4D97-AF65-F5344CB8AC3E}">
        <p14:creationId xmlns:p14="http://schemas.microsoft.com/office/powerpoint/2010/main" val="1134861815"/>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Operations / Policies: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Psychotropic medication administration definition is streamlined, and now states only that psychotropic medication can be administered with or without monitoring and education, rather than as two separate service definitions. With monitoring and education, it includes individual education related to the use of the medication, as necessary.</a:t>
            </a:r>
          </a:p>
        </p:txBody>
      </p:sp>
    </p:spTree>
    <p:extLst>
      <p:ext uri="{BB962C8B-B14F-4D97-AF65-F5344CB8AC3E}">
        <p14:creationId xmlns:p14="http://schemas.microsoft.com/office/powerpoint/2010/main" val="1782061943"/>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fontScale="92500" lnSpcReduction="20000"/>
          </a:bodyPr>
          <a:lstStyle/>
          <a:p>
            <a:pPr marL="0" indent="0">
              <a:buNone/>
            </a:pPr>
            <a:r>
              <a:rPr lang="en-US" sz="2800" b="1" i="1" dirty="0">
                <a:effectLst/>
                <a:latin typeface="Calibri" panose="020F0502020204030204" pitchFamily="34" charset="0"/>
                <a:ea typeface="Times New Roman" panose="02020603050405020304" pitchFamily="18" charset="0"/>
                <a:cs typeface="Times New Roman" panose="02020603050405020304" pitchFamily="18" charset="0"/>
              </a:rPr>
              <a:t>Billing:</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Billing and modifier rules are the same for complex care management. It must be provided no later than within 14 calendar days following a face-to-face psychotherapy, psychotropic medication treatment, or crisis intervention mental health outpatient program service. </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A maximum of four units of at least five consecutive minutes of complex care management may be billed following each face-to-face psychotherapy, psychotropic medication treatment, or crisis intervention service. </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Billing system should submit face to face as well as telehealth versions of the Initial Assessment (health screening) services.</a:t>
            </a: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Internal billing audits should be performed with a focus on revenue cycle management compliance concerning all changes to services outlined in this document. If possible, a third party should be engaged to perform an internal billing audit. </a:t>
            </a:r>
          </a:p>
        </p:txBody>
      </p:sp>
    </p:spTree>
    <p:extLst>
      <p:ext uri="{BB962C8B-B14F-4D97-AF65-F5344CB8AC3E}">
        <p14:creationId xmlns:p14="http://schemas.microsoft.com/office/powerpoint/2010/main" val="2724011101"/>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New Service definitions and revised requirements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Quiz</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457200" indent="-457200">
              <a:buAutoNum type="arabicParenR"/>
            </a:pPr>
            <a:r>
              <a:rPr lang="en-US" sz="2400" dirty="0">
                <a:latin typeface="Calibri" panose="020F0502020204030204" pitchFamily="34" charset="0"/>
                <a:ea typeface="Times New Roman" panose="02020603050405020304" pitchFamily="18" charset="0"/>
                <a:cs typeface="Times New Roman" panose="02020603050405020304" pitchFamily="18" charset="0"/>
              </a:rPr>
              <a:t>What part 599 services have altered definitions?</a:t>
            </a:r>
          </a:p>
          <a:p>
            <a:pPr marL="457200" indent="-457200">
              <a:buAutoNum type="arabicParenR"/>
            </a:pPr>
            <a:r>
              <a:rPr lang="en-US" sz="2400" dirty="0">
                <a:latin typeface="Calibri" panose="020F0502020204030204" pitchFamily="34" charset="0"/>
                <a:ea typeface="Times New Roman" panose="02020603050405020304" pitchFamily="18" charset="0"/>
                <a:cs typeface="Times New Roman" panose="02020603050405020304" pitchFamily="18" charset="0"/>
              </a:rPr>
              <a:t>What service definitions have been expanded?</a:t>
            </a:r>
          </a:p>
          <a:p>
            <a:pPr marL="457200" indent="-457200">
              <a:buAutoNum type="arabicParenR"/>
            </a:pPr>
            <a:r>
              <a:rPr lang="en-US" sz="2400" dirty="0">
                <a:latin typeface="Calibri" panose="020F0502020204030204" pitchFamily="34" charset="0"/>
                <a:ea typeface="Times New Roman" panose="02020603050405020304" pitchFamily="18" charset="0"/>
                <a:cs typeface="Times New Roman" panose="02020603050405020304" pitchFamily="18" charset="0"/>
              </a:rPr>
              <a:t>What should be added to your billing procedures for the new definitions?</a:t>
            </a:r>
          </a:p>
          <a:p>
            <a:pPr marL="457200" indent="-457200">
              <a:buAutoNum type="arabicParenR"/>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00498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 Introduction to 2022 changes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**Regulations </a:t>
            </a:r>
            <a:r>
              <a:rPr lang="en-US" sz="2400" dirty="0">
                <a:latin typeface="Calibri" panose="020F0502020204030204" pitchFamily="34" charset="0"/>
                <a:ea typeface="Times New Roman" panose="02020603050405020304" pitchFamily="18" charset="0"/>
                <a:cs typeface="Times New Roman" panose="02020603050405020304" pitchFamily="18" charset="0"/>
              </a:rPr>
              <a:t>were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distributed </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November </a:t>
            </a:r>
            <a:r>
              <a:rPr lang="en-US" sz="2400" i="1" dirty="0">
                <a:latin typeface="Calibri" panose="020F0502020204030204" pitchFamily="34" charset="0"/>
                <a:ea typeface="Times New Roman" panose="02020603050405020304" pitchFamily="18" charset="0"/>
                <a:cs typeface="Times New Roman" panose="02020603050405020304" pitchFamily="18" charset="0"/>
              </a:rPr>
              <a:t>23rd</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 2022</a:t>
            </a:r>
          </a:p>
          <a:p>
            <a:pPr marL="0" indent="0">
              <a:buNone/>
            </a:pPr>
            <a:endParaRPr lang="en-US" sz="2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i="1" dirty="0">
                <a:latin typeface="Calibri" panose="020F0502020204030204" pitchFamily="34" charset="0"/>
                <a:ea typeface="Times New Roman" panose="02020603050405020304" pitchFamily="18" charset="0"/>
                <a:cs typeface="Times New Roman" panose="02020603050405020304" pitchFamily="18" charset="0"/>
              </a:rPr>
              <a:t>**You are not expected to necessarily implement all of the changes – peer and off-site are at your discretion</a:t>
            </a:r>
          </a:p>
          <a:p>
            <a:pPr marL="0" indent="0">
              <a:buNone/>
            </a:pPr>
            <a:endParaRPr lang="en-US" sz="2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**However, you must begin your process for how you will implement changes in a way that makes sense for your own organization</a:t>
            </a:r>
            <a:r>
              <a:rPr lang="en-US" sz="2400" i="1" dirty="0">
                <a:latin typeface="Calibri" panose="020F0502020204030204" pitchFamily="34" charset="0"/>
                <a:ea typeface="Times New Roman" panose="02020603050405020304" pitchFamily="18" charset="0"/>
                <a:cs typeface="Times New Roman" panose="02020603050405020304" pitchFamily="18" charset="0"/>
              </a:rPr>
              <a:t> and census</a:t>
            </a:r>
            <a:endParaRPr lang="en-US" sz="2400" i="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146003228"/>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Other Policy Requirements</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lnSpcReduction="10000"/>
          </a:bodyPr>
          <a:lstStyle/>
          <a:p>
            <a:pPr marL="0" indent="0">
              <a:buNone/>
            </a:pPr>
            <a:r>
              <a:rPr lang="en-US" sz="2400" b="1" i="1" dirty="0"/>
              <a:t>The following Policy and Procedure changes must be implemented, and staff must be trained:</a:t>
            </a:r>
          </a:p>
          <a:p>
            <a:pPr marL="0" indent="0">
              <a:buNone/>
            </a:pPr>
            <a:r>
              <a:rPr lang="en-US" sz="2400" dirty="0"/>
              <a:t>NPPS can now sign treatment plans</a:t>
            </a:r>
          </a:p>
          <a:p>
            <a:pPr marL="0" indent="0">
              <a:buNone/>
            </a:pPr>
            <a:r>
              <a:rPr lang="en-US" sz="2400" dirty="0"/>
              <a:t>Assistive Language Services must be provided</a:t>
            </a:r>
          </a:p>
          <a:p>
            <a:pPr marL="0" indent="0">
              <a:buNone/>
            </a:pPr>
            <a:r>
              <a:rPr lang="en-US" sz="2400" dirty="0"/>
              <a:t>Requirement to establish mechanisms to ensure priority access for individuals receiving ACT and transitioning</a:t>
            </a:r>
          </a:p>
          <a:p>
            <a:pPr marL="0" indent="0">
              <a:buNone/>
            </a:pPr>
            <a:r>
              <a:rPr lang="en-US" sz="2400" dirty="0"/>
              <a:t>A Policy on Efforts to Reduce Disparities is Required</a:t>
            </a:r>
          </a:p>
          <a:p>
            <a:pPr marL="0" indent="0">
              <a:buNone/>
            </a:pPr>
            <a:r>
              <a:rPr lang="en-US" sz="2400" dirty="0"/>
              <a:t>Personnel Policies prohibiting discrimination are required</a:t>
            </a:r>
          </a:p>
          <a:p>
            <a:pPr marL="0" indent="0">
              <a:buNone/>
            </a:pPr>
            <a:r>
              <a:rPr lang="en-US" sz="2400" dirty="0"/>
              <a:t>Policies are required that outline the performance of overall criminal history reviews </a:t>
            </a:r>
            <a:r>
              <a:rPr lang="en-US" sz="2400" i="1" dirty="0"/>
              <a:t>along with </a:t>
            </a:r>
            <a:r>
              <a:rPr lang="en-US" sz="2400" dirty="0"/>
              <a:t>SCR checks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563812878"/>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Appendix</a:t>
            </a:r>
            <a:endParaRPr lang="en-US" dirty="0">
              <a:solidFill>
                <a:schemeClr val="tx2"/>
              </a:solidFill>
            </a:endParaRP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a:bodyPr>
          <a:lstStyle/>
          <a:p>
            <a:pPr marL="0" indent="0">
              <a:buNone/>
            </a:pPr>
            <a:r>
              <a:rPr lang="en-US" sz="2400" dirty="0"/>
              <a:t>Peer Integration and Stages of Change Toolkit:</a:t>
            </a:r>
          </a:p>
          <a:p>
            <a:pPr marL="0" indent="0">
              <a:buNone/>
            </a:pPr>
            <a:r>
              <a:rPr lang="en-US" sz="2400" dirty="0">
                <a:hlinkClick r:id="rId3"/>
              </a:rPr>
              <a:t>https://oasas.ny.gov/system/files/documents/2019/08/PeerIntegrationToolKit-DigitalFinal.pdf</a:t>
            </a:r>
            <a:endParaRPr lang="en-US" sz="2400" dirty="0"/>
          </a:p>
          <a:p>
            <a:pPr marL="0" indent="0">
              <a:buNone/>
            </a:pPr>
            <a:endParaRPr lang="en-US" sz="2400" dirty="0"/>
          </a:p>
          <a:p>
            <a:pPr marL="0" indent="0">
              <a:buNone/>
            </a:pPr>
            <a:r>
              <a:rPr lang="en-US" sz="2400" dirty="0"/>
              <a:t>OMH Regulations:</a:t>
            </a:r>
          </a:p>
          <a:p>
            <a:pPr marL="0" indent="0">
              <a:buNone/>
            </a:pPr>
            <a:r>
              <a:rPr lang="en-US" sz="2400" dirty="0">
                <a:hlinkClick r:id="rId4"/>
              </a:rPr>
              <a:t>https://omh.ny.gov/omhweb/policy_and_regulations/</a:t>
            </a:r>
            <a:endParaRPr lang="en-US" sz="2400" dirty="0"/>
          </a:p>
          <a:p>
            <a:pPr marL="0" indent="0">
              <a:buNone/>
            </a:pPr>
            <a:endParaRPr lang="en-US" sz="240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77910033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994D9-BAC3-D0A4-B92B-8F36D3618586}"/>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 Introduction to 2022 changes</a:t>
            </a:r>
            <a:endParaRPr lang="en-US" dirty="0">
              <a:solidFill>
                <a:schemeClr val="tx2"/>
              </a:solidFill>
            </a:endParaRPr>
          </a:p>
        </p:txBody>
      </p:sp>
      <p:sp>
        <p:nvSpPr>
          <p:cNvPr id="3" name="Content Placeholder 2">
            <a:extLst>
              <a:ext uri="{FF2B5EF4-FFF2-40B4-BE49-F238E27FC236}">
                <a16:creationId xmlns:a16="http://schemas.microsoft.com/office/drawing/2014/main" id="{A420AA55-4123-CA2F-0A7D-884B54BD8D6F}"/>
              </a:ext>
            </a:extLst>
          </p:cNvPr>
          <p:cNvSpPr>
            <a:spLocks noGrp="1"/>
          </p:cNvSpPr>
          <p:nvPr>
            <p:ph idx="1"/>
          </p:nvPr>
        </p:nvSpPr>
        <p:spPr>
          <a:xfrm>
            <a:off x="5136893" y="804333"/>
            <a:ext cx="6733371" cy="5219949"/>
          </a:xfrm>
        </p:spPr>
        <p:txBody>
          <a:bodyPr anchor="t">
            <a:normAutofit/>
          </a:bodyPr>
          <a:lstStyle/>
          <a:p>
            <a:pPr marL="0" indent="0">
              <a:buNone/>
            </a:pPr>
            <a:r>
              <a:rPr lang="en-US" sz="2400" dirty="0"/>
              <a:t>The changes will affect your program in the following 3 main areas:</a:t>
            </a:r>
          </a:p>
          <a:p>
            <a:pPr marL="0" indent="0">
              <a:buNone/>
            </a:pPr>
            <a:endParaRPr lang="en-US" sz="2400" dirty="0"/>
          </a:p>
          <a:p>
            <a:r>
              <a:rPr lang="en-US" sz="2000" b="1" i="1" dirty="0"/>
              <a:t>Policies and Procedures</a:t>
            </a:r>
            <a:r>
              <a:rPr lang="en-US" sz="2000" dirty="0"/>
              <a:t>, and overall compliance considerations</a:t>
            </a:r>
          </a:p>
          <a:p>
            <a:r>
              <a:rPr lang="en-US" sz="2000" b="1" i="1" dirty="0"/>
              <a:t>Operations</a:t>
            </a:r>
            <a:r>
              <a:rPr lang="en-US" sz="2000" dirty="0"/>
              <a:t> (including Marketing and outreach)</a:t>
            </a:r>
          </a:p>
          <a:p>
            <a:r>
              <a:rPr lang="en-US" sz="2000" b="1" i="1" dirty="0"/>
              <a:t>Billing</a:t>
            </a:r>
            <a:r>
              <a:rPr lang="en-US" sz="2000" dirty="0"/>
              <a:t> and finance</a:t>
            </a:r>
          </a:p>
          <a:p>
            <a:pPr marL="0" indent="0">
              <a:buNone/>
            </a:pPr>
            <a:endParaRPr lang="en-US" sz="2400" dirty="0"/>
          </a:p>
          <a:p>
            <a:pPr marL="0" indent="0">
              <a:buNone/>
            </a:pPr>
            <a:r>
              <a:rPr lang="en-US" sz="2800" i="1" dirty="0"/>
              <a:t>You will need to put forth a collaborative process across departments in order to smoothly implement the changes. </a:t>
            </a:r>
          </a:p>
        </p:txBody>
      </p:sp>
    </p:spTree>
    <p:extLst>
      <p:ext uri="{BB962C8B-B14F-4D97-AF65-F5344CB8AC3E}">
        <p14:creationId xmlns:p14="http://schemas.microsoft.com/office/powerpoint/2010/main" val="382467822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994D9-BAC3-D0A4-B92B-8F36D3618586}"/>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 Introduction to 2022 changes</a:t>
            </a:r>
            <a:endParaRPr lang="en-US" dirty="0">
              <a:solidFill>
                <a:schemeClr val="tx2"/>
              </a:solidFill>
            </a:endParaRPr>
          </a:p>
        </p:txBody>
      </p:sp>
      <p:sp>
        <p:nvSpPr>
          <p:cNvPr id="3" name="Content Placeholder 2">
            <a:extLst>
              <a:ext uri="{FF2B5EF4-FFF2-40B4-BE49-F238E27FC236}">
                <a16:creationId xmlns:a16="http://schemas.microsoft.com/office/drawing/2014/main" id="{A420AA55-4123-CA2F-0A7D-884B54BD8D6F}"/>
              </a:ext>
            </a:extLst>
          </p:cNvPr>
          <p:cNvSpPr>
            <a:spLocks noGrp="1"/>
          </p:cNvSpPr>
          <p:nvPr>
            <p:ph idx="1"/>
          </p:nvPr>
        </p:nvSpPr>
        <p:spPr>
          <a:xfrm>
            <a:off x="5136893" y="804333"/>
            <a:ext cx="6733371" cy="5219949"/>
          </a:xfrm>
        </p:spPr>
        <p:txBody>
          <a:bodyPr anchor="t">
            <a:normAutofit/>
          </a:bodyPr>
          <a:lstStyle/>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 Changes mean Increased Freedom and Organization</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i="1" dirty="0">
                <a:effectLst/>
                <a:latin typeface="Calibri" panose="020F0502020204030204" pitchFamily="34" charset="0"/>
                <a:ea typeface="Times New Roman" panose="02020603050405020304" pitchFamily="18" charset="0"/>
                <a:cs typeface="Times New Roman" panose="02020603050405020304" pitchFamily="18" charset="0"/>
              </a:rPr>
              <a:t>More Freedom:</a:t>
            </a: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Within the rehab option, states are meant to have more freedom to design behavioral health services as they see fit for their community</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i="1" dirty="0">
                <a:latin typeface="Calibri" panose="020F0502020204030204" pitchFamily="34" charset="0"/>
                <a:cs typeface="Times New Roman" panose="02020603050405020304" pitchFamily="18" charset="0"/>
              </a:rPr>
              <a:t>More Organization:</a:t>
            </a:r>
          </a:p>
          <a:p>
            <a:pPr marL="0" indent="0">
              <a:buNone/>
            </a:pPr>
            <a:r>
              <a:rPr lang="en-US" sz="2400" dirty="0">
                <a:latin typeface="Calibri" panose="020F0502020204030204" pitchFamily="34" charset="0"/>
                <a:cs typeface="Times New Roman" panose="02020603050405020304" pitchFamily="18" charset="0"/>
              </a:rPr>
              <a:t>With more services, comes greater need for organization and coordination  </a:t>
            </a:r>
            <a:endParaRPr lang="en-US" sz="2400" dirty="0"/>
          </a:p>
        </p:txBody>
      </p:sp>
    </p:spTree>
    <p:extLst>
      <p:ext uri="{BB962C8B-B14F-4D97-AF65-F5344CB8AC3E}">
        <p14:creationId xmlns:p14="http://schemas.microsoft.com/office/powerpoint/2010/main" val="31166186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994D9-BAC3-D0A4-B92B-8F36D3618586}"/>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 Introduction to 2022 changes</a:t>
            </a:r>
            <a:endParaRPr lang="en-US" dirty="0">
              <a:solidFill>
                <a:schemeClr val="tx2"/>
              </a:solidFill>
            </a:endParaRPr>
          </a:p>
        </p:txBody>
      </p:sp>
      <p:sp>
        <p:nvSpPr>
          <p:cNvPr id="3" name="Content Placeholder 2">
            <a:extLst>
              <a:ext uri="{FF2B5EF4-FFF2-40B4-BE49-F238E27FC236}">
                <a16:creationId xmlns:a16="http://schemas.microsoft.com/office/drawing/2014/main" id="{A420AA55-4123-CA2F-0A7D-884B54BD8D6F}"/>
              </a:ext>
            </a:extLst>
          </p:cNvPr>
          <p:cNvSpPr>
            <a:spLocks noGrp="1"/>
          </p:cNvSpPr>
          <p:nvPr>
            <p:ph idx="1"/>
          </p:nvPr>
        </p:nvSpPr>
        <p:spPr>
          <a:xfrm>
            <a:off x="5136893" y="804333"/>
            <a:ext cx="6733371" cy="5219949"/>
          </a:xfrm>
        </p:spPr>
        <p:txBody>
          <a:bodyPr anchor="t">
            <a:normAutofit/>
          </a:bodyPr>
          <a:lstStyle/>
          <a:p>
            <a:pPr marL="0" indent="0">
              <a:buNone/>
            </a:pPr>
            <a:r>
              <a:rPr lang="en-US" sz="2000" b="1" dirty="0">
                <a:latin typeface="Calibri" panose="020F0502020204030204" pitchFamily="34" charset="0"/>
                <a:ea typeface="Times New Roman" panose="02020603050405020304" pitchFamily="18" charset="0"/>
                <a:cs typeface="Times New Roman" panose="02020603050405020304" pitchFamily="18" charset="0"/>
              </a:rPr>
              <a:t>C</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hanges include: </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Peer services.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A variety of peer services shall be offered, and a variety of staff shall be eligible to deliver these services including non-licensed individuals</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Off-site services.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A much wider variety of settings shall be permitted, including the client’s home</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Co-enrollment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shall be permitted. An individual may be enrolled in your Mental Health Outreach Treatment and Rehabilitation program, simultaneously with another </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Ease of IOP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inclusion</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Changes to service definitions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including a broader scope within some service definitions  </a:t>
            </a:r>
          </a:p>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Other Policy and </a:t>
            </a:r>
            <a:r>
              <a:rPr lang="en-US" sz="2000" b="1">
                <a:effectLst/>
                <a:latin typeface="Calibri" panose="020F0502020204030204" pitchFamily="34" charset="0"/>
                <a:ea typeface="Times New Roman" panose="02020603050405020304" pitchFamily="18" charset="0"/>
                <a:cs typeface="Times New Roman" panose="02020603050405020304" pitchFamily="18" charset="0"/>
              </a:rPr>
              <a:t>Procedure Requirements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71319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9C0394-A1F5-2B29-F2D1-9FB8467A927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INTRO QUIZ</a:t>
            </a:r>
            <a:br>
              <a:rPr lang="en-US" dirty="0">
                <a:solidFill>
                  <a:schemeClr val="tx2"/>
                </a:solidFill>
              </a:rPr>
            </a:br>
            <a:endParaRPr lang="en-US" dirty="0">
              <a:solidFill>
                <a:schemeClr val="tx2"/>
              </a:solidFill>
            </a:endParaRPr>
          </a:p>
        </p:txBody>
      </p:sp>
      <p:sp>
        <p:nvSpPr>
          <p:cNvPr id="3" name="Content Placeholder 2">
            <a:extLst>
              <a:ext uri="{FF2B5EF4-FFF2-40B4-BE49-F238E27FC236}">
                <a16:creationId xmlns:a16="http://schemas.microsoft.com/office/drawing/2014/main" id="{EA5F5B1C-BD60-3786-CEB3-96A9EE0C7EB4}"/>
              </a:ext>
            </a:extLst>
          </p:cNvPr>
          <p:cNvSpPr>
            <a:spLocks noGrp="1"/>
          </p:cNvSpPr>
          <p:nvPr>
            <p:ph idx="1"/>
          </p:nvPr>
        </p:nvSpPr>
        <p:spPr>
          <a:xfrm>
            <a:off x="5136893" y="804333"/>
            <a:ext cx="6733371" cy="5219949"/>
          </a:xfrm>
        </p:spPr>
        <p:txBody>
          <a:bodyPr anchor="t">
            <a:normAutofit/>
          </a:bodyPr>
          <a:lstStyle/>
          <a:p>
            <a:r>
              <a:rPr lang="en-US" sz="2400" dirty="0"/>
              <a:t>1) The new name for the part 599 program will be:</a:t>
            </a:r>
          </a:p>
          <a:p>
            <a:endParaRPr lang="en-US" sz="2400" dirty="0"/>
          </a:p>
          <a:p>
            <a:r>
              <a:rPr lang="en-US" sz="2400" dirty="0"/>
              <a:t>2) The changes will affect the following 3 areas of your program management:</a:t>
            </a:r>
          </a:p>
          <a:p>
            <a:pPr marL="0" indent="0">
              <a:buNone/>
            </a:pPr>
            <a:endParaRPr lang="en-US" sz="2400" dirty="0"/>
          </a:p>
          <a:p>
            <a:r>
              <a:rPr lang="en-US" sz="2400" dirty="0"/>
              <a:t>3) The new changes will include:</a:t>
            </a:r>
          </a:p>
        </p:txBody>
      </p:sp>
    </p:spTree>
    <p:extLst>
      <p:ext uri="{BB962C8B-B14F-4D97-AF65-F5344CB8AC3E}">
        <p14:creationId xmlns:p14="http://schemas.microsoft.com/office/powerpoint/2010/main" val="10085338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F67C46-0AC1-1EA8-D902-F0633A893485}"/>
              </a:ext>
            </a:extLst>
          </p:cNvPr>
          <p:cNvSpPr>
            <a:spLocks noGrp="1"/>
          </p:cNvSpPr>
          <p:nvPr>
            <p:ph type="title"/>
          </p:nvPr>
        </p:nvSpPr>
        <p:spPr>
          <a:xfrm>
            <a:off x="321732" y="804334"/>
            <a:ext cx="4171696" cy="5219948"/>
          </a:xfrm>
        </p:spPr>
        <p:txBody>
          <a:bodyPr anchor="t">
            <a:normAutofit/>
          </a:bodyPr>
          <a:lstStyle/>
          <a:p>
            <a:r>
              <a:rPr lang="en-US" dirty="0">
                <a:solidFill>
                  <a:schemeClr val="tx2"/>
                </a:solidFill>
                <a:latin typeface="Abadi" panose="020B0604020104020204" pitchFamily="34" charset="0"/>
              </a:rPr>
              <a:t>Part 599: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2022 Changes – </a:t>
            </a:r>
            <a:br>
              <a:rPr lang="en-US" dirty="0">
                <a:solidFill>
                  <a:schemeClr val="tx2"/>
                </a:solidFill>
                <a:latin typeface="Abadi" panose="020B0604020104020204" pitchFamily="34" charset="0"/>
              </a:rPr>
            </a:br>
            <a:r>
              <a:rPr lang="en-US" dirty="0">
                <a:solidFill>
                  <a:schemeClr val="tx2"/>
                </a:solidFill>
                <a:latin typeface="Abadi" panose="020B0604020104020204" pitchFamily="34" charset="0"/>
              </a:rPr>
              <a:t>ADDING Peer Services</a:t>
            </a:r>
          </a:p>
        </p:txBody>
      </p:sp>
      <p:sp>
        <p:nvSpPr>
          <p:cNvPr id="3" name="Content Placeholder 2">
            <a:extLst>
              <a:ext uri="{FF2B5EF4-FFF2-40B4-BE49-F238E27FC236}">
                <a16:creationId xmlns:a16="http://schemas.microsoft.com/office/drawing/2014/main" id="{BD2D7096-5E9C-2AB8-34CF-8CB4891A2FA8}"/>
              </a:ext>
            </a:extLst>
          </p:cNvPr>
          <p:cNvSpPr>
            <a:spLocks noGrp="1"/>
          </p:cNvSpPr>
          <p:nvPr>
            <p:ph idx="1"/>
          </p:nvPr>
        </p:nvSpPr>
        <p:spPr>
          <a:xfrm>
            <a:off x="5136893" y="804333"/>
            <a:ext cx="6733371" cy="5219949"/>
          </a:xfrm>
        </p:spPr>
        <p:txBody>
          <a:bodyPr anchor="t">
            <a:normAutofit fontScale="92500" lnSpcReduction="10000"/>
          </a:bodyPr>
          <a:lstStyle/>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The key items you need in order to establish peer services fall under Operations, Policies and Procedures, or Finance and Billing. They are:</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Mapping</a:t>
            </a:r>
            <a:r>
              <a:rPr lang="en-US" sz="24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out</a:t>
            </a:r>
            <a:r>
              <a:rPr lang="en-US" sz="24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5 stages of change </a:t>
            </a:r>
            <a:r>
              <a:rPr lang="en-US" sz="2400" dirty="0">
                <a:latin typeface="Calibri" panose="020F0502020204030204" pitchFamily="34" charset="0"/>
                <a:ea typeface="Times New Roman" panose="02020603050405020304" pitchFamily="18" charset="0"/>
                <a:cs typeface="Times New Roman" panose="02020603050405020304" pitchFamily="18" charset="0"/>
              </a:rPr>
              <a:t>involved in establishing Peer Services (Operations)</a:t>
            </a: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An U</a:t>
            </a:r>
            <a:r>
              <a:rPr lang="en-US" sz="2400" b="1" i="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nderstanding of Roles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within Peer Services (Operations)</a:t>
            </a:r>
          </a:p>
          <a:p>
            <a:pPr marL="457200" indent="-457200">
              <a:buAutoNum type="arabicPeriod"/>
            </a:pPr>
            <a:r>
              <a:rPr lang="en-US" sz="2400" dirty="0">
                <a:latin typeface="Calibri" panose="020F0502020204030204" pitchFamily="34" charset="0"/>
                <a:ea typeface="Times New Roman" panose="02020603050405020304" pitchFamily="18" charset="0"/>
                <a:cs typeface="Times New Roman" panose="02020603050405020304" pitchFamily="18" charset="0"/>
              </a:rPr>
              <a:t>Definitions of </a:t>
            </a: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Outcomes</a:t>
            </a:r>
            <a:r>
              <a:rPr lang="en-US" sz="2400" dirty="0">
                <a:latin typeface="Calibri" panose="020F0502020204030204" pitchFamily="34" charset="0"/>
                <a:ea typeface="Times New Roman" panose="02020603050405020304" pitchFamily="18" charset="0"/>
                <a:cs typeface="Times New Roman" panose="02020603050405020304" pitchFamily="18" charset="0"/>
              </a:rPr>
              <a:t> (Operations)</a:t>
            </a:r>
          </a:p>
          <a:p>
            <a:pPr marL="457200" indent="-457200">
              <a:buAutoNum type="arabicPeriod"/>
            </a:pPr>
            <a:r>
              <a:rPr lang="en-US" sz="2400" dirty="0">
                <a:latin typeface="Calibri" panose="020F0502020204030204" pitchFamily="34" charset="0"/>
                <a:ea typeface="Times New Roman" panose="02020603050405020304" pitchFamily="18" charset="0"/>
                <a:cs typeface="Times New Roman" panose="02020603050405020304" pitchFamily="18" charset="0"/>
              </a:rPr>
              <a:t>Understanding of and preparation for </a:t>
            </a: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Billing </a:t>
            </a:r>
            <a:r>
              <a:rPr lang="en-US" sz="2400" dirty="0">
                <a:latin typeface="Calibri" panose="020F0502020204030204" pitchFamily="34" charset="0"/>
                <a:ea typeface="Times New Roman" panose="02020603050405020304" pitchFamily="18" charset="0"/>
                <a:cs typeface="Times New Roman" panose="02020603050405020304" pitchFamily="18" charset="0"/>
              </a:rPr>
              <a:t>(F &amp; B)</a:t>
            </a: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Policies and Procedures </a:t>
            </a:r>
            <a:r>
              <a:rPr lang="en-US" sz="2400" dirty="0">
                <a:latin typeface="Calibri" panose="020F0502020204030204" pitchFamily="34" charset="0"/>
                <a:ea typeface="Times New Roman" panose="02020603050405020304" pitchFamily="18" charset="0"/>
                <a:cs typeface="Times New Roman" panose="02020603050405020304" pitchFamily="18" charset="0"/>
              </a:rPr>
              <a:t>(P &amp; P)</a:t>
            </a: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Balanced budget </a:t>
            </a:r>
            <a:r>
              <a:rPr lang="en-US" sz="2400" dirty="0">
                <a:latin typeface="Calibri" panose="020F0502020204030204" pitchFamily="34" charset="0"/>
                <a:ea typeface="Times New Roman" panose="02020603050405020304" pitchFamily="18" charset="0"/>
                <a:cs typeface="Times New Roman" panose="02020603050405020304" pitchFamily="18" charset="0"/>
              </a:rPr>
              <a:t>(F &amp; B)</a:t>
            </a: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Preparation of Current Staff and Facilities </a:t>
            </a:r>
            <a:r>
              <a:rPr lang="en-US" sz="2400" dirty="0">
                <a:latin typeface="Calibri" panose="020F0502020204030204" pitchFamily="34" charset="0"/>
                <a:ea typeface="Times New Roman" panose="02020603050405020304" pitchFamily="18" charset="0"/>
                <a:cs typeface="Times New Roman" panose="02020603050405020304" pitchFamily="18" charset="0"/>
              </a:rPr>
              <a:t>(ALL)</a:t>
            </a:r>
          </a:p>
          <a:p>
            <a:pPr marL="457200" indent="-457200">
              <a:buAutoNum type="arabicPeriod"/>
            </a:pP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Hiring</a:t>
            </a:r>
            <a:r>
              <a:rPr lang="en-US" sz="2400" dirty="0">
                <a:latin typeface="Calibri" panose="020F0502020204030204" pitchFamily="34" charset="0"/>
                <a:ea typeface="Times New Roman" panose="02020603050405020304" pitchFamily="18" charset="0"/>
                <a:cs typeface="Times New Roman" panose="02020603050405020304" pitchFamily="18" charset="0"/>
              </a:rPr>
              <a:t> new Peer staff and </a:t>
            </a:r>
            <a:r>
              <a:rPr lang="en-US" sz="2400" b="1" i="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Training all </a:t>
            </a:r>
            <a:r>
              <a:rPr lang="en-US" sz="2400" dirty="0">
                <a:latin typeface="Calibri" panose="020F0502020204030204" pitchFamily="34" charset="0"/>
                <a:ea typeface="Times New Roman" panose="02020603050405020304" pitchFamily="18" charset="0"/>
                <a:cs typeface="Times New Roman" panose="02020603050405020304" pitchFamily="18" charset="0"/>
              </a:rPr>
              <a:t>staff (ALL)</a:t>
            </a:r>
          </a:p>
          <a:p>
            <a:pPr marL="457200" indent="-457200">
              <a:buAutoNum type="arabicPeriod"/>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64711577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3481</TotalTime>
  <Words>5217</Words>
  <Application>Microsoft Office PowerPoint</Application>
  <PresentationFormat>Widescreen</PresentationFormat>
  <Paragraphs>471</Paragraphs>
  <Slides>41</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Abadi</vt:lpstr>
      <vt:lpstr>Arial</vt:lpstr>
      <vt:lpstr>Calibri</vt:lpstr>
      <vt:lpstr>Corbel</vt:lpstr>
      <vt:lpstr>Times New Roman</vt:lpstr>
      <vt:lpstr>Wingdings</vt:lpstr>
      <vt:lpstr>Banded</vt:lpstr>
      <vt:lpstr>Part 599: 2022 Changes  Change Management Training</vt:lpstr>
      <vt:lpstr>Presented by The coalition for their members</vt:lpstr>
      <vt:lpstr>Part 599 - Introduction to 2022 changes</vt:lpstr>
      <vt:lpstr>Part 599 - Introduction to 2022 changes</vt:lpstr>
      <vt:lpstr>Part 599 - Introduction to 2022 changes</vt:lpstr>
      <vt:lpstr>Part 599 - Introduction to 2022 changes</vt:lpstr>
      <vt:lpstr>Part 599 - Introduction to 2022 changes</vt:lpstr>
      <vt:lpstr>INTRO QUIZ </vt:lpstr>
      <vt:lpstr>Part 599:  2022 Changes –  ADDING Peer Services</vt:lpstr>
      <vt:lpstr>Part 599:  2022 Changes –  ADDING Peer Services</vt:lpstr>
      <vt:lpstr>Part 599:  2022 Changes –  ADDING Peer Services</vt:lpstr>
      <vt:lpstr>Part 599:  2022 Changes –  ADDING Peer Services</vt:lpstr>
      <vt:lpstr>Part 599:  2022 Changes –  ADDING Peer Services </vt:lpstr>
      <vt:lpstr>Part 599:  2022 Changes –  ADDING Peer Services </vt:lpstr>
      <vt:lpstr>Part 599:  2022 Changes –  ADDING Peer Services</vt:lpstr>
      <vt:lpstr>Part 599:  2022 Changes –  ADDING Peer Services </vt:lpstr>
      <vt:lpstr>Part 599:  2022 Changes –  ADDING Peer Services </vt:lpstr>
      <vt:lpstr>Part 599:  2022 Changes –  ADDING Peer Services – Quiz</vt:lpstr>
      <vt:lpstr>Part 599:  2022 Changes – Off-Site Services</vt:lpstr>
      <vt:lpstr>Part 599:  2022 Changes – Off-Site Services</vt:lpstr>
      <vt:lpstr>Part 599:  2022 Changes – Off-Site Services</vt:lpstr>
      <vt:lpstr>Part 599:  2022 Changes – Off-Site Services</vt:lpstr>
      <vt:lpstr>Part 599:  2022 Changes – Off-Site Services</vt:lpstr>
      <vt:lpstr>Part 599:  2022 Changes – Off-Site Services –  Quiz</vt:lpstr>
      <vt:lpstr>Part 599:  2022 Changes – Co-Enrollment</vt:lpstr>
      <vt:lpstr>Part 599:  2022 Changes – Co-Enrollment</vt:lpstr>
      <vt:lpstr>Part 599:  2022 Changes – Co-Enrollment</vt:lpstr>
      <vt:lpstr>Part 599:  2022 Changes – Co-Enrollment – Quiz </vt:lpstr>
      <vt:lpstr>Part 599:  2022 Changes – IOP Inclusion</vt:lpstr>
      <vt:lpstr>Part 599:  2022 Changes – IOP Inclusion</vt:lpstr>
      <vt:lpstr>Part 599:  2022 Changes – IOP Inclusion</vt:lpstr>
      <vt:lpstr>Part 599:  2022 Changes – IOP Inclusion –  Quiz</vt:lpstr>
      <vt:lpstr>Part 599:  2022 Changes – New Service definitions and revised requirements</vt:lpstr>
      <vt:lpstr>Part 599:  2022 Changes – New Service definitions and revised requirements</vt:lpstr>
      <vt:lpstr>Part 599:  2022 Changes – New Service definitions and revised requirements</vt:lpstr>
      <vt:lpstr>Part 599:  2022 Changes – New Service definitions and revised requirements</vt:lpstr>
      <vt:lpstr>Part 599:  2022 Changes – New Service definitions and revised requirements</vt:lpstr>
      <vt:lpstr>Part 599:  2022 Changes – New Service definitions and revised requirements</vt:lpstr>
      <vt:lpstr>Part 599:  2022 Changes – New Service definitions and revised requirements – Quiz</vt:lpstr>
      <vt:lpstr>Part 599:  2022 Changes – Other Policy Requirements</vt:lpstr>
      <vt:lpstr>Part 599:  2022 Changes – 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599  Change Management Training</dc:title>
  <dc:creator>Nicole Meter</dc:creator>
  <cp:lastModifiedBy>Marrissa Williams</cp:lastModifiedBy>
  <cp:revision>77</cp:revision>
  <cp:lastPrinted>2023-01-04T17:53:56Z</cp:lastPrinted>
  <dcterms:created xsi:type="dcterms:W3CDTF">2022-09-20T23:51:00Z</dcterms:created>
  <dcterms:modified xsi:type="dcterms:W3CDTF">2023-01-11T19:05:13Z</dcterms:modified>
</cp:coreProperties>
</file>