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660"/>
  </p:normalViewPr>
  <p:slideViewPr>
    <p:cSldViewPr snapToGrid="0">
      <p:cViewPr varScale="1">
        <p:scale>
          <a:sx n="90" d="100"/>
          <a:sy n="90" d="100"/>
        </p:scale>
        <p:origin x="1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6" name="4374E783-0C67-4648-83E2-1B836A08F221">
            <a:extLst>
              <a:ext uri="{FF2B5EF4-FFF2-40B4-BE49-F238E27FC236}">
                <a16:creationId xmlns:a16="http://schemas.microsoft.com/office/drawing/2014/main" id="{E798CB0E-D313-4E29-8223-CA46F8678D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214" y="5054265"/>
            <a:ext cx="914745" cy="123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6C6F61C5-ACD2-46DC-9DA4-5ECE16F5FE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75" y="5376817"/>
            <a:ext cx="1664607" cy="91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9/27/2021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4374E783-0C67-4648-83E2-1B836A08F221">
            <a:extLst>
              <a:ext uri="{FF2B5EF4-FFF2-40B4-BE49-F238E27FC236}">
                <a16:creationId xmlns:a16="http://schemas.microsoft.com/office/drawing/2014/main" id="{CC7B0F4A-BB71-4775-AA74-DB2FED66FC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214" y="5054265"/>
            <a:ext cx="914745" cy="123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73AE7525-2A60-4F6E-B527-9BDEA64B50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75" y="5376817"/>
            <a:ext cx="1664607" cy="91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9/27/2021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9/27/2021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4374E783-0C67-4648-83E2-1B836A08F221">
            <a:extLst>
              <a:ext uri="{FF2B5EF4-FFF2-40B4-BE49-F238E27FC236}">
                <a16:creationId xmlns:a16="http://schemas.microsoft.com/office/drawing/2014/main" id="{94C50FE1-2B1D-4A9A-BD4C-391CE90AFA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214" y="5054265"/>
            <a:ext cx="914745" cy="123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804B09ED-AFB2-40C8-932E-296D412629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75" y="5376817"/>
            <a:ext cx="1664607" cy="91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9/27/2021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2" name="4374E783-0C67-4648-83E2-1B836A08F221">
            <a:extLst>
              <a:ext uri="{FF2B5EF4-FFF2-40B4-BE49-F238E27FC236}">
                <a16:creationId xmlns:a16="http://schemas.microsoft.com/office/drawing/2014/main" id="{DFDAC486-B39A-4653-B45D-B34362FEB1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214" y="5054265"/>
            <a:ext cx="914745" cy="123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8AA5D3CA-1676-4BB3-8D79-42750A4BCD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75" y="5376817"/>
            <a:ext cx="1664607" cy="91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9/27/2021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4374E783-0C67-4648-83E2-1B836A08F221">
            <a:extLst>
              <a:ext uri="{FF2B5EF4-FFF2-40B4-BE49-F238E27FC236}">
                <a16:creationId xmlns:a16="http://schemas.microsoft.com/office/drawing/2014/main" id="{C210D7C5-BC87-4A08-AA4B-83B61097E8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214" y="5054265"/>
            <a:ext cx="914745" cy="123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FE3B4473-9CF4-4476-9570-502F2CBCBD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75" y="5376817"/>
            <a:ext cx="1664607" cy="91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9/27/2021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4374E783-0C67-4648-83E2-1B836A08F221">
            <a:extLst>
              <a:ext uri="{FF2B5EF4-FFF2-40B4-BE49-F238E27FC236}">
                <a16:creationId xmlns:a16="http://schemas.microsoft.com/office/drawing/2014/main" id="{214267F0-36E7-4EFE-A309-9FFDDBB34A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214" y="5054265"/>
            <a:ext cx="914745" cy="123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51AD9CDF-9DDD-4F18-A30D-A3DB0BDCF0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75" y="5376817"/>
            <a:ext cx="1664607" cy="91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9/27/2021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4374E783-0C67-4648-83E2-1B836A08F221">
            <a:extLst>
              <a:ext uri="{FF2B5EF4-FFF2-40B4-BE49-F238E27FC236}">
                <a16:creationId xmlns:a16="http://schemas.microsoft.com/office/drawing/2014/main" id="{F3838005-47E6-4A6A-A3F7-AC9CBFA9B6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214" y="5054265"/>
            <a:ext cx="914745" cy="123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A3419211-83E9-41C3-AC5A-AC3B4E0179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75" y="5376817"/>
            <a:ext cx="1664607" cy="91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9/27/2021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4374E783-0C67-4648-83E2-1B836A08F221">
            <a:extLst>
              <a:ext uri="{FF2B5EF4-FFF2-40B4-BE49-F238E27FC236}">
                <a16:creationId xmlns:a16="http://schemas.microsoft.com/office/drawing/2014/main" id="{D67E58E6-6CF1-471C-8D18-1174D57249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214" y="5054265"/>
            <a:ext cx="914745" cy="123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5E39887-E50E-42FA-9179-23B77FA860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75" y="5376817"/>
            <a:ext cx="1664607" cy="91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4374E783-0C67-4648-83E2-1B836A08F221">
            <a:extLst>
              <a:ext uri="{FF2B5EF4-FFF2-40B4-BE49-F238E27FC236}">
                <a16:creationId xmlns:a16="http://schemas.microsoft.com/office/drawing/2014/main" id="{01A92433-0AD6-4EA8-A863-6ADD030052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214" y="5054265"/>
            <a:ext cx="914745" cy="123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2DD996CE-CDD2-4397-A5FC-213BEB7EB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75" y="5376817"/>
            <a:ext cx="1664607" cy="91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4374E783-0C67-4648-83E2-1B836A08F221">
            <a:extLst>
              <a:ext uri="{FF2B5EF4-FFF2-40B4-BE49-F238E27FC236}">
                <a16:creationId xmlns:a16="http://schemas.microsoft.com/office/drawing/2014/main" id="{51A109E2-869C-4785-AD49-6173041505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214" y="5054265"/>
            <a:ext cx="914745" cy="123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5FD28638-4D79-4BD5-B663-A76B9ECBCB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75" y="5376817"/>
            <a:ext cx="1664607" cy="91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Autofit/>
          </a:bodyPr>
          <a:lstStyle/>
          <a:p>
            <a:r>
              <a:rPr lang="en-US" sz="4800" dirty="0"/>
              <a:t>Practicing your “Pitch” to MCOs: Selling Your Value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David Woodlock, ICL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Ian Shaffer,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healthfirst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Donna Taylor,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healthfirst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Joshua Rubin, HMA</a:t>
            </a: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4374E783-0C67-4648-83E2-1B836A08F221">
            <a:extLst>
              <a:ext uri="{FF2B5EF4-FFF2-40B4-BE49-F238E27FC236}">
                <a16:creationId xmlns:a16="http://schemas.microsoft.com/office/drawing/2014/main" id="{64BA3A57-C7D0-470D-94ED-4B38CEF22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116" y="107850"/>
            <a:ext cx="914745" cy="123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C4E1EFE9-DF2F-4E58-A294-47034250DF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753" y="94818"/>
            <a:ext cx="1664607" cy="91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ADF8B-A7CB-4BD4-A743-E93B6BC51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Pitch One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7A501B-F6C9-48F5-A28A-8D7B99DF50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69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F689-45F4-4339-978F-DEAF7A232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DFA78-66C9-4614-8093-112496C78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Was this an effective pitch?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you were an MCO executive, would you be interested in working with this provider to develop a new model of payment?</a:t>
            </a:r>
          </a:p>
        </p:txBody>
      </p:sp>
    </p:spTree>
    <p:extLst>
      <p:ext uri="{BB962C8B-B14F-4D97-AF65-F5344CB8AC3E}">
        <p14:creationId xmlns:p14="http://schemas.microsoft.com/office/powerpoint/2010/main" val="1613102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ADF8B-A7CB-4BD4-A743-E93B6BC51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Pitch Two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7A501B-F6C9-48F5-A28A-8D7B99DF50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5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F689-45F4-4339-978F-DEAF7A232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DFA78-66C9-4614-8093-112496C78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Was this an effective pitch?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you were an MCO executive, would you be interested in working with this provider to develop a new model of payment?</a:t>
            </a:r>
          </a:p>
        </p:txBody>
      </p:sp>
    </p:spTree>
    <p:extLst>
      <p:ext uri="{BB962C8B-B14F-4D97-AF65-F5344CB8AC3E}">
        <p14:creationId xmlns:p14="http://schemas.microsoft.com/office/powerpoint/2010/main" val="4139589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A1F38-AF1D-4C83-A1DA-BBD7B73C5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28FBB-942C-4E0D-BB55-BA7ED56D8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/>
              <a:t>The Coalition’s Workgroup on the Delivery System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Considerations for making your pitch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Pitching a new model to an MCO: Sample 1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Pitching a new model to an MCO: Sample 2</a:t>
            </a:r>
          </a:p>
        </p:txBody>
      </p:sp>
    </p:spTree>
    <p:extLst>
      <p:ext uri="{BB962C8B-B14F-4D97-AF65-F5344CB8AC3E}">
        <p14:creationId xmlns:p14="http://schemas.microsoft.com/office/powerpoint/2010/main" val="3211279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C2D3F-46AF-4C8C-8011-37D834E26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Workgroup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FAD3A-5FC1-45E2-9231-E19A6AE6E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1990274"/>
            <a:ext cx="4639736" cy="374819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Eric Bresee: Farnham Family Services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Ann Constantino: Horizon Health Services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Jennifer Faringer: Council on Addiction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Ann-Marie Foster: Phoenix House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1E2CFB-6FCD-425B-AAB9-D51C5D858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4" y="1990274"/>
            <a:ext cx="4639736" cy="374819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Lawrence Fowler: Emma Bowen Community Service Center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Laura Mascuch: Supportive Housing Network of New York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Yaberci Perez-</a:t>
            </a:r>
            <a:r>
              <a:rPr lang="en-US" sz="2400" dirty="0" err="1"/>
              <a:t>Cubillan</a:t>
            </a:r>
            <a:r>
              <a:rPr lang="en-US" sz="2400" dirty="0"/>
              <a:t>: Acacia Network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Doug Wirth: </a:t>
            </a:r>
            <a:r>
              <a:rPr lang="en-US" sz="2400" dirty="0" err="1"/>
              <a:t>AmidaCare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1159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94A2C-5209-419D-9DBB-897958EA7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Considerations when developing your program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7F2BF-9298-4D73-AC04-443474FFF5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27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F2139-F510-45FF-8985-FDDEA3E72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Goals, challenges, and areas of opportunity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55A11-D6C4-481D-8F62-992936109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Align your priorities with those of the MCO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If unsure ask what are things causing MCOs heartburn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Don’t be afraid to ask questions – make it a dialogue, not a presentation</a:t>
            </a:r>
            <a:endParaRPr lang="en-US" sz="26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Get into the MCO representative’s shoes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What priority are you solving for?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What do you need from them?</a:t>
            </a:r>
          </a:p>
        </p:txBody>
      </p:sp>
    </p:spTree>
    <p:extLst>
      <p:ext uri="{BB962C8B-B14F-4D97-AF65-F5344CB8AC3E}">
        <p14:creationId xmlns:p14="http://schemas.microsoft.com/office/powerpoint/2010/main" val="2043148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67A49-AC1E-47D5-A391-1AB51BB39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intervention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AD954-68E2-4120-B1A7-32C178195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0018" y="2108201"/>
            <a:ext cx="9645662" cy="3760891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Address the whole person/total engagement of the individual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Focus not only on behavioral health, but the impact on medical care costs as well (e.g. of care management).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Emphasize how managing behavioral health impacts whole person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Focus on high-cost services (e.g. hospitalizations and emergency department)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Use ADT and other data to target the intervention.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Consider how telehealth will be integrated.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Be clear about exactly what population you intend to serve.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Who is in?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Who is out?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521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64E8D-639B-4CB8-8A68-AFB1E5EE9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D5D73-CE0A-4216-9C68-9AEA2FC13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7464" y="2035631"/>
            <a:ext cx="9528216" cy="3760891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Start small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Prove the concept in a low-risk environment and then use the data to drive expansion and scale the program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Be prepared to scale up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Project must have a path to scale up or demonstration will not be considered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MCOs look to long term impact and the demonstration must be worth it given their limited resources to take on projects</a:t>
            </a:r>
          </a:p>
        </p:txBody>
      </p:sp>
    </p:spTree>
    <p:extLst>
      <p:ext uri="{BB962C8B-B14F-4D97-AF65-F5344CB8AC3E}">
        <p14:creationId xmlns:p14="http://schemas.microsoft.com/office/powerpoint/2010/main" val="2790486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BA5E5-DF39-4064-B48F-DC284E858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 metrics and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6B65B-BC4A-46AC-AC08-E4F9B8C48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184" y="2108201"/>
            <a:ext cx="9620495" cy="3760891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Tie program directly to outcomes (quality and cost reduction) in order to offset the dollars spent on the program.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Work with the health plan to exchange data that will be actionable both for the provider and the plan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Plans’ ability to share data is limited</a:t>
            </a:r>
            <a:endParaRPr lang="en-US" sz="34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234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ACF6E-8DF0-4F7B-836C-FC4603842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Payment structure/model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10C2F-BA01-4BDE-9210-62D83CA30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Bundled payments (e.g. monthly rate based on services per month at FFS plus a small increase) can be used as a means of including necessary care management with a billable service.</a:t>
            </a:r>
          </a:p>
        </p:txBody>
      </p:sp>
    </p:spTree>
    <p:extLst>
      <p:ext uri="{BB962C8B-B14F-4D97-AF65-F5344CB8AC3E}">
        <p14:creationId xmlns:p14="http://schemas.microsoft.com/office/powerpoint/2010/main" val="2941825202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{71B98B9E-94D1-47A3-8C00-C1A1E4F7D4DD}tf56160789_win32</Template>
  <TotalTime>51</TotalTime>
  <Words>497</Words>
  <Application>Microsoft Office PowerPoint</Application>
  <PresentationFormat>Widescreen</PresentationFormat>
  <Paragraphs>57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Bookman Old Style</vt:lpstr>
      <vt:lpstr>Calibri</vt:lpstr>
      <vt:lpstr>Franklin Gothic Book</vt:lpstr>
      <vt:lpstr>1_RetrospectVTI</vt:lpstr>
      <vt:lpstr>Practicing your “Pitch” to MCOs: Selling Your Value</vt:lpstr>
      <vt:lpstr>Our Agenda</vt:lpstr>
      <vt:lpstr>Workgroup Members</vt:lpstr>
      <vt:lpstr>Considerations when developing your program model</vt:lpstr>
      <vt:lpstr>Goals, challenges, and areas of opportunity</vt:lpstr>
      <vt:lpstr>Proposed intervention</vt:lpstr>
      <vt:lpstr>Resources</vt:lpstr>
      <vt:lpstr>Outcome metrics and analytics</vt:lpstr>
      <vt:lpstr>Payment structure/model</vt:lpstr>
      <vt:lpstr>Sample Pitch One</vt:lpstr>
      <vt:lpstr>Poll</vt:lpstr>
      <vt:lpstr>Sample Pitch Two</vt:lpstr>
      <vt:lpstr>Poll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Practicing your “Pitch” to MCOs: Selling Your Value</dc:title>
  <dc:creator>Joshua Rubin</dc:creator>
  <cp:lastModifiedBy>Nadia Chait</cp:lastModifiedBy>
  <cp:revision>5</cp:revision>
  <dcterms:created xsi:type="dcterms:W3CDTF">2021-09-17T20:52:53Z</dcterms:created>
  <dcterms:modified xsi:type="dcterms:W3CDTF">2021-09-27T19:38:33Z</dcterms:modified>
</cp:coreProperties>
</file>