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Lst>
  <p:notesMasterIdLst>
    <p:notesMasterId r:id="rId25"/>
  </p:notesMasterIdLst>
  <p:sldIdLst>
    <p:sldId id="277" r:id="rId4"/>
    <p:sldId id="284" r:id="rId5"/>
    <p:sldId id="308" r:id="rId6"/>
    <p:sldId id="309" r:id="rId7"/>
    <p:sldId id="300" r:id="rId8"/>
    <p:sldId id="301" r:id="rId9"/>
    <p:sldId id="303" r:id="rId10"/>
    <p:sldId id="304" r:id="rId11"/>
    <p:sldId id="305" r:id="rId12"/>
    <p:sldId id="311" r:id="rId13"/>
    <p:sldId id="291" r:id="rId14"/>
    <p:sldId id="290" r:id="rId15"/>
    <p:sldId id="256" r:id="rId16"/>
    <p:sldId id="293" r:id="rId17"/>
    <p:sldId id="3105" r:id="rId18"/>
    <p:sldId id="294" r:id="rId19"/>
    <p:sldId id="295" r:id="rId20"/>
    <p:sldId id="296" r:id="rId21"/>
    <p:sldId id="297" r:id="rId22"/>
    <p:sldId id="260" r:id="rId23"/>
    <p:sldId id="5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33"/>
    <a:srgbClr val="86AB5D"/>
    <a:srgbClr val="006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19" autoAdjust="0"/>
    <p:restoredTop sz="92578" autoAdjust="0"/>
  </p:normalViewPr>
  <p:slideViewPr>
    <p:cSldViewPr snapToGrid="0" snapToObjects="1">
      <p:cViewPr>
        <p:scale>
          <a:sx n="100" d="100"/>
          <a:sy n="100" d="100"/>
        </p:scale>
        <p:origin x="142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345C5-8CB1-4515-BEF6-A76FF7796D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2CCD911-492A-4821-BDEE-6FE57C9FAD0F}">
      <dgm:prSet phldrT="[Text]"/>
      <dgm:spPr/>
      <dgm:t>
        <a:bodyPr/>
        <a:lstStyle/>
        <a:p>
          <a:r>
            <a:rPr lang="en-US" dirty="0"/>
            <a:t>Role in the HERO</a:t>
          </a:r>
        </a:p>
      </dgm:t>
    </dgm:pt>
    <dgm:pt modelId="{765D11F1-B09D-4C64-A70C-31B3B6F6B86F}" type="parTrans" cxnId="{9F1CEF90-2392-43E1-BC97-72A8DC5EC156}">
      <dgm:prSet/>
      <dgm:spPr/>
      <dgm:t>
        <a:bodyPr/>
        <a:lstStyle/>
        <a:p>
          <a:endParaRPr lang="en-US"/>
        </a:p>
      </dgm:t>
    </dgm:pt>
    <dgm:pt modelId="{60791132-FD74-4C22-B4D8-0FD77246B375}" type="sibTrans" cxnId="{9F1CEF90-2392-43E1-BC97-72A8DC5EC156}">
      <dgm:prSet/>
      <dgm:spPr/>
      <dgm:t>
        <a:bodyPr/>
        <a:lstStyle/>
        <a:p>
          <a:endParaRPr lang="en-US"/>
        </a:p>
      </dgm:t>
    </dgm:pt>
    <dgm:pt modelId="{35C78AFB-23F5-41DD-B7A2-D9B050EC1F2D}">
      <dgm:prSet phldrT="[Text]"/>
      <dgm:spPr/>
      <dgm:t>
        <a:bodyPr/>
        <a:lstStyle/>
        <a:p>
          <a:r>
            <a:rPr lang="en-US" dirty="0"/>
            <a:t>Participant</a:t>
          </a:r>
        </a:p>
      </dgm:t>
    </dgm:pt>
    <dgm:pt modelId="{ECFE9C5A-36E4-4C4A-8B32-F66E77AF9123}" type="parTrans" cxnId="{8E03BA5D-D89A-4626-994B-0479ED2D1772}">
      <dgm:prSet/>
      <dgm:spPr/>
      <dgm:t>
        <a:bodyPr/>
        <a:lstStyle/>
        <a:p>
          <a:endParaRPr lang="en-US"/>
        </a:p>
      </dgm:t>
    </dgm:pt>
    <dgm:pt modelId="{298D23F2-36D8-4787-8A81-192B3B1BCBBC}" type="sibTrans" cxnId="{8E03BA5D-D89A-4626-994B-0479ED2D1772}">
      <dgm:prSet/>
      <dgm:spPr/>
      <dgm:t>
        <a:bodyPr/>
        <a:lstStyle/>
        <a:p>
          <a:endParaRPr lang="en-US"/>
        </a:p>
      </dgm:t>
    </dgm:pt>
    <dgm:pt modelId="{8628666D-D68B-4629-BD7C-710004989387}">
      <dgm:prSet phldrT="[Text]"/>
      <dgm:spPr/>
      <dgm:t>
        <a:bodyPr/>
        <a:lstStyle/>
        <a:p>
          <a:r>
            <a:rPr lang="en-US" dirty="0"/>
            <a:t>Role in VBP-IP</a:t>
          </a:r>
        </a:p>
      </dgm:t>
    </dgm:pt>
    <dgm:pt modelId="{AF5AF613-FFEA-44FE-ACDF-985363BADA2D}" type="parTrans" cxnId="{41E9746F-12B0-4D0E-9F16-5A1011D301BC}">
      <dgm:prSet/>
      <dgm:spPr/>
      <dgm:t>
        <a:bodyPr/>
        <a:lstStyle/>
        <a:p>
          <a:endParaRPr lang="en-US"/>
        </a:p>
      </dgm:t>
    </dgm:pt>
    <dgm:pt modelId="{E5D74AC9-CEFF-45E8-B7CB-779BBEC8B1AE}" type="sibTrans" cxnId="{41E9746F-12B0-4D0E-9F16-5A1011D301BC}">
      <dgm:prSet/>
      <dgm:spPr/>
      <dgm:t>
        <a:bodyPr/>
        <a:lstStyle/>
        <a:p>
          <a:endParaRPr lang="en-US"/>
        </a:p>
      </dgm:t>
    </dgm:pt>
    <dgm:pt modelId="{4E24682F-1503-48A7-909B-E51C51D30FDC}">
      <dgm:prSet phldrT="[Text]"/>
      <dgm:spPr/>
      <dgm:t>
        <a:bodyPr/>
        <a:lstStyle/>
        <a:p>
          <a:r>
            <a:rPr lang="en-US" dirty="0"/>
            <a:t>Network Participant</a:t>
          </a:r>
        </a:p>
      </dgm:t>
    </dgm:pt>
    <dgm:pt modelId="{69106DF2-9BFC-4CD0-BA52-4CD837C9B724}" type="parTrans" cxnId="{61A512BA-96DB-41C8-BA8F-0E5464BBF3C9}">
      <dgm:prSet/>
      <dgm:spPr/>
      <dgm:t>
        <a:bodyPr/>
        <a:lstStyle/>
        <a:p>
          <a:endParaRPr lang="en-US"/>
        </a:p>
      </dgm:t>
    </dgm:pt>
    <dgm:pt modelId="{AC64503E-7B18-4652-8CBE-775753852A10}" type="sibTrans" cxnId="{61A512BA-96DB-41C8-BA8F-0E5464BBF3C9}">
      <dgm:prSet/>
      <dgm:spPr/>
      <dgm:t>
        <a:bodyPr/>
        <a:lstStyle/>
        <a:p>
          <a:endParaRPr lang="en-US"/>
        </a:p>
      </dgm:t>
    </dgm:pt>
    <dgm:pt modelId="{D2565E6E-EDC8-430B-A29C-2F827599AFE9}">
      <dgm:prSet phldrT="[Text]"/>
      <dgm:spPr/>
      <dgm:t>
        <a:bodyPr/>
        <a:lstStyle/>
        <a:p>
          <a:r>
            <a:rPr lang="en-US" dirty="0"/>
            <a:t>Owner/Governance</a:t>
          </a:r>
        </a:p>
      </dgm:t>
    </dgm:pt>
    <dgm:pt modelId="{7602A71B-7F3B-4425-8D36-D4F242998782}" type="parTrans" cxnId="{B91C7C52-4CD3-4B72-903E-5C6D87987ABB}">
      <dgm:prSet/>
      <dgm:spPr/>
      <dgm:t>
        <a:bodyPr/>
        <a:lstStyle/>
        <a:p>
          <a:endParaRPr lang="en-US"/>
        </a:p>
      </dgm:t>
    </dgm:pt>
    <dgm:pt modelId="{854F23E4-08AE-4F27-9AFB-0280AEABB471}" type="sibTrans" cxnId="{B91C7C52-4CD3-4B72-903E-5C6D87987ABB}">
      <dgm:prSet/>
      <dgm:spPr/>
      <dgm:t>
        <a:bodyPr/>
        <a:lstStyle/>
        <a:p>
          <a:endParaRPr lang="en-US"/>
        </a:p>
      </dgm:t>
    </dgm:pt>
    <dgm:pt modelId="{676CF484-F68A-4703-B01A-118A24571353}">
      <dgm:prSet phldrT="[Text]"/>
      <dgm:spPr/>
      <dgm:t>
        <a:bodyPr/>
        <a:lstStyle/>
        <a:p>
          <a:r>
            <a:rPr lang="en-US" dirty="0"/>
            <a:t>Non-Owning Leader</a:t>
          </a:r>
        </a:p>
      </dgm:t>
    </dgm:pt>
    <dgm:pt modelId="{1163907B-9062-410B-85DD-BE2F2BF95546}" type="parTrans" cxnId="{14A6BCF3-CC2A-4FA2-9731-ADE39F6821E4}">
      <dgm:prSet/>
      <dgm:spPr/>
      <dgm:t>
        <a:bodyPr/>
        <a:lstStyle/>
        <a:p>
          <a:endParaRPr lang="en-US"/>
        </a:p>
      </dgm:t>
    </dgm:pt>
    <dgm:pt modelId="{5DF45F70-EFF4-43CA-A90B-DA624D685C02}" type="sibTrans" cxnId="{14A6BCF3-CC2A-4FA2-9731-ADE39F6821E4}">
      <dgm:prSet/>
      <dgm:spPr/>
      <dgm:t>
        <a:bodyPr/>
        <a:lstStyle/>
        <a:p>
          <a:endParaRPr lang="en-US"/>
        </a:p>
      </dgm:t>
    </dgm:pt>
    <dgm:pt modelId="{66402B2C-669C-454A-B668-0C86393C02A6}">
      <dgm:prSet phldrT="[Text]"/>
      <dgm:spPr/>
      <dgm:t>
        <a:bodyPr/>
        <a:lstStyle/>
        <a:p>
          <a:r>
            <a:rPr lang="en-US" dirty="0"/>
            <a:t>Vendor</a:t>
          </a:r>
        </a:p>
      </dgm:t>
    </dgm:pt>
    <dgm:pt modelId="{CCE98B62-8FC0-4663-803B-E92045DBA162}" type="parTrans" cxnId="{BCE498E5-168D-4499-BE7B-1D479C990464}">
      <dgm:prSet/>
      <dgm:spPr/>
      <dgm:t>
        <a:bodyPr/>
        <a:lstStyle/>
        <a:p>
          <a:endParaRPr lang="en-US"/>
        </a:p>
      </dgm:t>
    </dgm:pt>
    <dgm:pt modelId="{C8825C84-E7DB-43D0-8BC6-B2953CDB8A20}" type="sibTrans" cxnId="{BCE498E5-168D-4499-BE7B-1D479C990464}">
      <dgm:prSet/>
      <dgm:spPr/>
      <dgm:t>
        <a:bodyPr/>
        <a:lstStyle/>
        <a:p>
          <a:endParaRPr lang="en-US"/>
        </a:p>
      </dgm:t>
    </dgm:pt>
    <dgm:pt modelId="{3D9B4711-DA68-4F29-BD8A-5B9E8E38E304}">
      <dgm:prSet phldrT="[Text]"/>
      <dgm:spPr/>
      <dgm:t>
        <a:bodyPr/>
        <a:lstStyle/>
        <a:p>
          <a:r>
            <a:rPr lang="en-US"/>
            <a:t>Primary Care</a:t>
          </a:r>
          <a:endParaRPr lang="en-US" dirty="0"/>
        </a:p>
      </dgm:t>
    </dgm:pt>
    <dgm:pt modelId="{4811F121-51DF-4FA5-A268-8402007E4C23}" type="parTrans" cxnId="{0DAFB556-BADF-4722-960A-D46CD8A90FB3}">
      <dgm:prSet/>
      <dgm:spPr/>
      <dgm:t>
        <a:bodyPr/>
        <a:lstStyle/>
        <a:p>
          <a:endParaRPr lang="en-US"/>
        </a:p>
      </dgm:t>
    </dgm:pt>
    <dgm:pt modelId="{EC586EA7-4402-4AC6-B414-71A1135819AF}" type="sibTrans" cxnId="{0DAFB556-BADF-4722-960A-D46CD8A90FB3}">
      <dgm:prSet/>
      <dgm:spPr/>
      <dgm:t>
        <a:bodyPr/>
        <a:lstStyle/>
        <a:p>
          <a:endParaRPr lang="en-US"/>
        </a:p>
      </dgm:t>
    </dgm:pt>
    <dgm:pt modelId="{3C904414-2274-495E-88D5-023C9B7D7693}">
      <dgm:prSet phldrT="[Text]"/>
      <dgm:spPr/>
      <dgm:t>
        <a:bodyPr/>
        <a:lstStyle/>
        <a:p>
          <a:r>
            <a:rPr lang="en-US"/>
            <a:t>Behavioral Health</a:t>
          </a:r>
          <a:endParaRPr lang="en-US" dirty="0"/>
        </a:p>
      </dgm:t>
    </dgm:pt>
    <dgm:pt modelId="{A3E179CD-9B89-4816-B518-94901DE22698}" type="parTrans" cxnId="{F569B2AF-E386-413D-A238-59872CDDE5DC}">
      <dgm:prSet/>
      <dgm:spPr/>
      <dgm:t>
        <a:bodyPr/>
        <a:lstStyle/>
        <a:p>
          <a:endParaRPr lang="en-US"/>
        </a:p>
      </dgm:t>
    </dgm:pt>
    <dgm:pt modelId="{DE5305B7-37BC-4C2A-8B98-CEDBD8A024DD}" type="sibTrans" cxnId="{F569B2AF-E386-413D-A238-59872CDDE5DC}">
      <dgm:prSet/>
      <dgm:spPr/>
      <dgm:t>
        <a:bodyPr/>
        <a:lstStyle/>
        <a:p>
          <a:endParaRPr lang="en-US"/>
        </a:p>
      </dgm:t>
    </dgm:pt>
    <dgm:pt modelId="{A37CEB7F-57E3-4A3A-8EA5-D90A70F6E0FF}">
      <dgm:prSet phldrT="[Text]"/>
      <dgm:spPr/>
      <dgm:t>
        <a:bodyPr/>
        <a:lstStyle/>
        <a:p>
          <a:r>
            <a:rPr lang="en-US"/>
            <a:t>Social Determinant of Health</a:t>
          </a:r>
          <a:endParaRPr lang="en-US" dirty="0"/>
        </a:p>
      </dgm:t>
    </dgm:pt>
    <dgm:pt modelId="{CEA80200-1A5F-409E-8461-11D08EB324CA}" type="parTrans" cxnId="{EE6F4988-0235-4125-AE54-BB4F066332A7}">
      <dgm:prSet/>
      <dgm:spPr/>
      <dgm:t>
        <a:bodyPr/>
        <a:lstStyle/>
        <a:p>
          <a:endParaRPr lang="en-US"/>
        </a:p>
      </dgm:t>
    </dgm:pt>
    <dgm:pt modelId="{7683E6C1-5370-4030-AFD4-7B2017E772DC}" type="sibTrans" cxnId="{EE6F4988-0235-4125-AE54-BB4F066332A7}">
      <dgm:prSet/>
      <dgm:spPr/>
      <dgm:t>
        <a:bodyPr/>
        <a:lstStyle/>
        <a:p>
          <a:endParaRPr lang="en-US"/>
        </a:p>
      </dgm:t>
    </dgm:pt>
    <dgm:pt modelId="{974A0ADE-FE01-4B17-82BA-D49FA6584371}">
      <dgm:prSet phldrT="[Text]"/>
      <dgm:spPr/>
      <dgm:t>
        <a:bodyPr/>
        <a:lstStyle/>
        <a:p>
          <a:r>
            <a:rPr lang="en-US" dirty="0"/>
            <a:t>Hospital</a:t>
          </a:r>
        </a:p>
      </dgm:t>
    </dgm:pt>
    <dgm:pt modelId="{8ED9D6E0-A60F-42BD-824D-4E08DD147C00}" type="parTrans" cxnId="{7700E6F7-44DA-4E47-BEA8-0DB3FA459996}">
      <dgm:prSet/>
      <dgm:spPr/>
      <dgm:t>
        <a:bodyPr/>
        <a:lstStyle/>
        <a:p>
          <a:endParaRPr lang="en-US"/>
        </a:p>
      </dgm:t>
    </dgm:pt>
    <dgm:pt modelId="{C7EEB353-9F56-413E-9833-8A9A82C7990C}" type="sibTrans" cxnId="{7700E6F7-44DA-4E47-BEA8-0DB3FA459996}">
      <dgm:prSet/>
      <dgm:spPr/>
      <dgm:t>
        <a:bodyPr/>
        <a:lstStyle/>
        <a:p>
          <a:endParaRPr lang="en-US"/>
        </a:p>
      </dgm:t>
    </dgm:pt>
    <dgm:pt modelId="{5F91F9F1-3C4D-44A4-B603-C163647809B8}">
      <dgm:prSet phldrT="[Text]"/>
      <dgm:spPr/>
      <dgm:t>
        <a:bodyPr/>
        <a:lstStyle/>
        <a:p>
          <a:r>
            <a:rPr lang="en-US" dirty="0"/>
            <a:t>Health Home</a:t>
          </a:r>
        </a:p>
      </dgm:t>
    </dgm:pt>
    <dgm:pt modelId="{B4646DDD-0A16-4B03-8101-3ED01C356224}" type="parTrans" cxnId="{8C37F8B1-B341-41AD-9F5D-594CA6D1CE00}">
      <dgm:prSet/>
      <dgm:spPr/>
      <dgm:t>
        <a:bodyPr/>
        <a:lstStyle/>
        <a:p>
          <a:endParaRPr lang="en-US"/>
        </a:p>
      </dgm:t>
    </dgm:pt>
    <dgm:pt modelId="{734A3A0E-73F3-43E2-B122-94D789F6AD49}" type="sibTrans" cxnId="{8C37F8B1-B341-41AD-9F5D-594CA6D1CE00}">
      <dgm:prSet/>
      <dgm:spPr/>
      <dgm:t>
        <a:bodyPr/>
        <a:lstStyle/>
        <a:p>
          <a:endParaRPr lang="en-US"/>
        </a:p>
      </dgm:t>
    </dgm:pt>
    <dgm:pt modelId="{3925E511-08D1-42C5-A902-80CCADEC653C}">
      <dgm:prSet phldrT="[Text]"/>
      <dgm:spPr/>
      <dgm:t>
        <a:bodyPr/>
        <a:lstStyle/>
        <a:p>
          <a:r>
            <a:rPr lang="en-US" dirty="0"/>
            <a:t>Attribution/Assignment</a:t>
          </a:r>
        </a:p>
      </dgm:t>
    </dgm:pt>
    <dgm:pt modelId="{3C42BBC6-4EEA-46C8-A112-BAE256E8D5CA}" type="parTrans" cxnId="{43975BEE-31F9-4F3A-8C0F-13F271883848}">
      <dgm:prSet/>
      <dgm:spPr/>
      <dgm:t>
        <a:bodyPr/>
        <a:lstStyle/>
        <a:p>
          <a:endParaRPr lang="en-US"/>
        </a:p>
      </dgm:t>
    </dgm:pt>
    <dgm:pt modelId="{BD9F89D0-FB9E-46B7-BABB-6F03F40A1A53}" type="sibTrans" cxnId="{43975BEE-31F9-4F3A-8C0F-13F271883848}">
      <dgm:prSet/>
      <dgm:spPr/>
      <dgm:t>
        <a:bodyPr/>
        <a:lstStyle/>
        <a:p>
          <a:endParaRPr lang="en-US"/>
        </a:p>
      </dgm:t>
    </dgm:pt>
    <dgm:pt modelId="{471B28EE-3164-4D3C-A2D1-B90A9561A98E}" type="pres">
      <dgm:prSet presAssocID="{18C345C5-8CB1-4515-BEF6-A76FF7796DA7}" presName="linear" presStyleCnt="0">
        <dgm:presLayoutVars>
          <dgm:animLvl val="lvl"/>
          <dgm:resizeHandles val="exact"/>
        </dgm:presLayoutVars>
      </dgm:prSet>
      <dgm:spPr/>
    </dgm:pt>
    <dgm:pt modelId="{5361E68F-16D9-45F1-9B1F-BA3689174EBA}" type="pres">
      <dgm:prSet presAssocID="{F2CCD911-492A-4821-BDEE-6FE57C9FAD0F}" presName="parentText" presStyleLbl="node1" presStyleIdx="0" presStyleCnt="2">
        <dgm:presLayoutVars>
          <dgm:chMax val="0"/>
          <dgm:bulletEnabled val="1"/>
        </dgm:presLayoutVars>
      </dgm:prSet>
      <dgm:spPr/>
    </dgm:pt>
    <dgm:pt modelId="{1B33C73A-9B21-4EC6-AD4B-60F5ABA81DE0}" type="pres">
      <dgm:prSet presAssocID="{F2CCD911-492A-4821-BDEE-6FE57C9FAD0F}" presName="childText" presStyleLbl="revTx" presStyleIdx="0" presStyleCnt="2">
        <dgm:presLayoutVars>
          <dgm:bulletEnabled val="1"/>
        </dgm:presLayoutVars>
      </dgm:prSet>
      <dgm:spPr/>
    </dgm:pt>
    <dgm:pt modelId="{170538CF-A36C-4ED7-B7F2-F7E49D788C5B}" type="pres">
      <dgm:prSet presAssocID="{8628666D-D68B-4629-BD7C-710004989387}" presName="parentText" presStyleLbl="node1" presStyleIdx="1" presStyleCnt="2">
        <dgm:presLayoutVars>
          <dgm:chMax val="0"/>
          <dgm:bulletEnabled val="1"/>
        </dgm:presLayoutVars>
      </dgm:prSet>
      <dgm:spPr/>
    </dgm:pt>
    <dgm:pt modelId="{A8FBBA5A-8881-4C88-A1EA-2681C4F47EF4}" type="pres">
      <dgm:prSet presAssocID="{8628666D-D68B-4629-BD7C-710004989387}" presName="childText" presStyleLbl="revTx" presStyleIdx="1" presStyleCnt="2">
        <dgm:presLayoutVars>
          <dgm:bulletEnabled val="1"/>
        </dgm:presLayoutVars>
      </dgm:prSet>
      <dgm:spPr/>
    </dgm:pt>
  </dgm:ptLst>
  <dgm:cxnLst>
    <dgm:cxn modelId="{7885391E-BB5B-482B-BD4A-181A256299DB}" type="presOf" srcId="{974A0ADE-FE01-4B17-82BA-D49FA6584371}" destId="{A8FBBA5A-8881-4C88-A1EA-2681C4F47EF4}" srcOrd="0" destOrd="4" presId="urn:microsoft.com/office/officeart/2005/8/layout/vList2"/>
    <dgm:cxn modelId="{7F05875D-26E0-433E-8644-69DCA54FF6E1}" type="presOf" srcId="{8628666D-D68B-4629-BD7C-710004989387}" destId="{170538CF-A36C-4ED7-B7F2-F7E49D788C5B}" srcOrd="0" destOrd="0" presId="urn:microsoft.com/office/officeart/2005/8/layout/vList2"/>
    <dgm:cxn modelId="{8E03BA5D-D89A-4626-994B-0479ED2D1772}" srcId="{F2CCD911-492A-4821-BDEE-6FE57C9FAD0F}" destId="{35C78AFB-23F5-41DD-B7A2-D9B050EC1F2D}" srcOrd="0" destOrd="0" parTransId="{ECFE9C5A-36E4-4C4A-8B32-F66E77AF9123}" sibTransId="{298D23F2-36D8-4787-8A81-192B3B1BCBBC}"/>
    <dgm:cxn modelId="{ABA52D44-245F-41A4-B01E-3BA556CA4A35}" type="presOf" srcId="{5F91F9F1-3C4D-44A4-B603-C163647809B8}" destId="{A8FBBA5A-8881-4C88-A1EA-2681C4F47EF4}" srcOrd="0" destOrd="5" presId="urn:microsoft.com/office/officeart/2005/8/layout/vList2"/>
    <dgm:cxn modelId="{92199544-3842-439B-AF22-51809780812C}" type="presOf" srcId="{3C904414-2274-495E-88D5-023C9B7D7693}" destId="{A8FBBA5A-8881-4C88-A1EA-2681C4F47EF4}" srcOrd="0" destOrd="2" presId="urn:microsoft.com/office/officeart/2005/8/layout/vList2"/>
    <dgm:cxn modelId="{3DE8AC64-21E1-4394-BED2-3181BDE7910A}" type="presOf" srcId="{676CF484-F68A-4703-B01A-118A24571353}" destId="{1B33C73A-9B21-4EC6-AD4B-60F5ABA81DE0}" srcOrd="0" destOrd="2" presId="urn:microsoft.com/office/officeart/2005/8/layout/vList2"/>
    <dgm:cxn modelId="{90AE8A4E-FD99-46F7-916F-A9831FF32EAF}" type="presOf" srcId="{18C345C5-8CB1-4515-BEF6-A76FF7796DA7}" destId="{471B28EE-3164-4D3C-A2D1-B90A9561A98E}" srcOrd="0" destOrd="0" presId="urn:microsoft.com/office/officeart/2005/8/layout/vList2"/>
    <dgm:cxn modelId="{41E9746F-12B0-4D0E-9F16-5A1011D301BC}" srcId="{18C345C5-8CB1-4515-BEF6-A76FF7796DA7}" destId="{8628666D-D68B-4629-BD7C-710004989387}" srcOrd="1" destOrd="0" parTransId="{AF5AF613-FFEA-44FE-ACDF-985363BADA2D}" sibTransId="{E5D74AC9-CEFF-45E8-B7CB-779BBEC8B1AE}"/>
    <dgm:cxn modelId="{B91C7C52-4CD3-4B72-903E-5C6D87987ABB}" srcId="{F2CCD911-492A-4821-BDEE-6FE57C9FAD0F}" destId="{D2565E6E-EDC8-430B-A29C-2F827599AFE9}" srcOrd="1" destOrd="0" parTransId="{7602A71B-7F3B-4425-8D36-D4F242998782}" sibTransId="{854F23E4-08AE-4F27-9AFB-0280AEABB471}"/>
    <dgm:cxn modelId="{0DAFB556-BADF-4722-960A-D46CD8A90FB3}" srcId="{4E24682F-1503-48A7-909B-E51C51D30FDC}" destId="{3D9B4711-DA68-4F29-BD8A-5B9E8E38E304}" srcOrd="0" destOrd="0" parTransId="{4811F121-51DF-4FA5-A268-8402007E4C23}" sibTransId="{EC586EA7-4402-4AC6-B414-71A1135819AF}"/>
    <dgm:cxn modelId="{023CF47A-91A2-4FA0-A7F5-0349E2CB1B1B}" type="presOf" srcId="{3925E511-08D1-42C5-A902-80CCADEC653C}" destId="{A8FBBA5A-8881-4C88-A1EA-2681C4F47EF4}" srcOrd="0" destOrd="6" presId="urn:microsoft.com/office/officeart/2005/8/layout/vList2"/>
    <dgm:cxn modelId="{EE6F4988-0235-4125-AE54-BB4F066332A7}" srcId="{4E24682F-1503-48A7-909B-E51C51D30FDC}" destId="{A37CEB7F-57E3-4A3A-8EA5-D90A70F6E0FF}" srcOrd="2" destOrd="0" parTransId="{CEA80200-1A5F-409E-8461-11D08EB324CA}" sibTransId="{7683E6C1-5370-4030-AFD4-7B2017E772DC}"/>
    <dgm:cxn modelId="{9F1CEF90-2392-43E1-BC97-72A8DC5EC156}" srcId="{18C345C5-8CB1-4515-BEF6-A76FF7796DA7}" destId="{F2CCD911-492A-4821-BDEE-6FE57C9FAD0F}" srcOrd="0" destOrd="0" parTransId="{765D11F1-B09D-4C64-A70C-31B3B6F6B86F}" sibTransId="{60791132-FD74-4C22-B4D8-0FD77246B375}"/>
    <dgm:cxn modelId="{F93300AB-C867-4E6F-A435-471CEB4FF89F}" type="presOf" srcId="{F2CCD911-492A-4821-BDEE-6FE57C9FAD0F}" destId="{5361E68F-16D9-45F1-9B1F-BA3689174EBA}" srcOrd="0" destOrd="0" presId="urn:microsoft.com/office/officeart/2005/8/layout/vList2"/>
    <dgm:cxn modelId="{F569B2AF-E386-413D-A238-59872CDDE5DC}" srcId="{4E24682F-1503-48A7-909B-E51C51D30FDC}" destId="{3C904414-2274-495E-88D5-023C9B7D7693}" srcOrd="1" destOrd="0" parTransId="{A3E179CD-9B89-4816-B518-94901DE22698}" sibTransId="{DE5305B7-37BC-4C2A-8B98-CEDBD8A024DD}"/>
    <dgm:cxn modelId="{8C37F8B1-B341-41AD-9F5D-594CA6D1CE00}" srcId="{4E24682F-1503-48A7-909B-E51C51D30FDC}" destId="{5F91F9F1-3C4D-44A4-B603-C163647809B8}" srcOrd="4" destOrd="0" parTransId="{B4646DDD-0A16-4B03-8101-3ED01C356224}" sibTransId="{734A3A0E-73F3-43E2-B122-94D789F6AD49}"/>
    <dgm:cxn modelId="{61A512BA-96DB-41C8-BA8F-0E5464BBF3C9}" srcId="{8628666D-D68B-4629-BD7C-710004989387}" destId="{4E24682F-1503-48A7-909B-E51C51D30FDC}" srcOrd="0" destOrd="0" parTransId="{69106DF2-9BFC-4CD0-BA52-4CD837C9B724}" sibTransId="{AC64503E-7B18-4652-8CBE-775753852A10}"/>
    <dgm:cxn modelId="{66A40DCA-B7B8-4E09-8B7E-24E778AE6A71}" type="presOf" srcId="{35C78AFB-23F5-41DD-B7A2-D9B050EC1F2D}" destId="{1B33C73A-9B21-4EC6-AD4B-60F5ABA81DE0}" srcOrd="0" destOrd="0" presId="urn:microsoft.com/office/officeart/2005/8/layout/vList2"/>
    <dgm:cxn modelId="{D83F17D8-57A5-4232-A3D7-C1284C5D4CE5}" type="presOf" srcId="{3D9B4711-DA68-4F29-BD8A-5B9E8E38E304}" destId="{A8FBBA5A-8881-4C88-A1EA-2681C4F47EF4}" srcOrd="0" destOrd="1" presId="urn:microsoft.com/office/officeart/2005/8/layout/vList2"/>
    <dgm:cxn modelId="{36516AD8-6A8E-436C-984E-345D0B0142B4}" type="presOf" srcId="{4E24682F-1503-48A7-909B-E51C51D30FDC}" destId="{A8FBBA5A-8881-4C88-A1EA-2681C4F47EF4}" srcOrd="0" destOrd="0" presId="urn:microsoft.com/office/officeart/2005/8/layout/vList2"/>
    <dgm:cxn modelId="{96A93CE4-870B-45CA-85C7-54C038012E7D}" type="presOf" srcId="{66402B2C-669C-454A-B668-0C86393C02A6}" destId="{1B33C73A-9B21-4EC6-AD4B-60F5ABA81DE0}" srcOrd="0" destOrd="3" presId="urn:microsoft.com/office/officeart/2005/8/layout/vList2"/>
    <dgm:cxn modelId="{BCE498E5-168D-4499-BE7B-1D479C990464}" srcId="{F2CCD911-492A-4821-BDEE-6FE57C9FAD0F}" destId="{66402B2C-669C-454A-B668-0C86393C02A6}" srcOrd="3" destOrd="0" parTransId="{CCE98B62-8FC0-4663-803B-E92045DBA162}" sibTransId="{C8825C84-E7DB-43D0-8BC6-B2953CDB8A20}"/>
    <dgm:cxn modelId="{FF9FF5E5-0F42-470C-961E-3C7C33DD40DC}" type="presOf" srcId="{A37CEB7F-57E3-4A3A-8EA5-D90A70F6E0FF}" destId="{A8FBBA5A-8881-4C88-A1EA-2681C4F47EF4}" srcOrd="0" destOrd="3" presId="urn:microsoft.com/office/officeart/2005/8/layout/vList2"/>
    <dgm:cxn modelId="{43975BEE-31F9-4F3A-8C0F-13F271883848}" srcId="{8628666D-D68B-4629-BD7C-710004989387}" destId="{3925E511-08D1-42C5-A902-80CCADEC653C}" srcOrd="1" destOrd="0" parTransId="{3C42BBC6-4EEA-46C8-A112-BAE256E8D5CA}" sibTransId="{BD9F89D0-FB9E-46B7-BABB-6F03F40A1A53}"/>
    <dgm:cxn modelId="{14A6BCF3-CC2A-4FA2-9731-ADE39F6821E4}" srcId="{F2CCD911-492A-4821-BDEE-6FE57C9FAD0F}" destId="{676CF484-F68A-4703-B01A-118A24571353}" srcOrd="2" destOrd="0" parTransId="{1163907B-9062-410B-85DD-BE2F2BF95546}" sibTransId="{5DF45F70-EFF4-43CA-A90B-DA624D685C02}"/>
    <dgm:cxn modelId="{10D7BDF3-CD24-4350-B570-E94F760B6C68}" type="presOf" srcId="{D2565E6E-EDC8-430B-A29C-2F827599AFE9}" destId="{1B33C73A-9B21-4EC6-AD4B-60F5ABA81DE0}" srcOrd="0" destOrd="1" presId="urn:microsoft.com/office/officeart/2005/8/layout/vList2"/>
    <dgm:cxn modelId="{7700E6F7-44DA-4E47-BEA8-0DB3FA459996}" srcId="{4E24682F-1503-48A7-909B-E51C51D30FDC}" destId="{974A0ADE-FE01-4B17-82BA-D49FA6584371}" srcOrd="3" destOrd="0" parTransId="{8ED9D6E0-A60F-42BD-824D-4E08DD147C00}" sibTransId="{C7EEB353-9F56-413E-9833-8A9A82C7990C}"/>
    <dgm:cxn modelId="{8806F12A-2975-43C3-8E7A-070A910357FA}" type="presParOf" srcId="{471B28EE-3164-4D3C-A2D1-B90A9561A98E}" destId="{5361E68F-16D9-45F1-9B1F-BA3689174EBA}" srcOrd="0" destOrd="0" presId="urn:microsoft.com/office/officeart/2005/8/layout/vList2"/>
    <dgm:cxn modelId="{10849084-14BA-409D-956B-74479F4C70FA}" type="presParOf" srcId="{471B28EE-3164-4D3C-A2D1-B90A9561A98E}" destId="{1B33C73A-9B21-4EC6-AD4B-60F5ABA81DE0}" srcOrd="1" destOrd="0" presId="urn:microsoft.com/office/officeart/2005/8/layout/vList2"/>
    <dgm:cxn modelId="{A7BA0E18-F850-4726-8AFC-3F89353C4053}" type="presParOf" srcId="{471B28EE-3164-4D3C-A2D1-B90A9561A98E}" destId="{170538CF-A36C-4ED7-B7F2-F7E49D788C5B}" srcOrd="2" destOrd="0" presId="urn:microsoft.com/office/officeart/2005/8/layout/vList2"/>
    <dgm:cxn modelId="{D16801B2-2827-4095-A764-9D5900B53EF2}" type="presParOf" srcId="{471B28EE-3164-4D3C-A2D1-B90A9561A98E}" destId="{A8FBBA5A-8881-4C88-A1EA-2681C4F47EF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345C5-8CB1-4515-BEF6-A76FF7796D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2CCD911-492A-4821-BDEE-6FE57C9FAD0F}">
      <dgm:prSet phldrT="[Text]"/>
      <dgm:spPr/>
      <dgm:t>
        <a:bodyPr/>
        <a:lstStyle/>
        <a:p>
          <a:r>
            <a:rPr lang="en-US" dirty="0"/>
            <a:t>Role in SDHN</a:t>
          </a:r>
        </a:p>
      </dgm:t>
    </dgm:pt>
    <dgm:pt modelId="{765D11F1-B09D-4C64-A70C-31B3B6F6B86F}" type="parTrans" cxnId="{9F1CEF90-2392-43E1-BC97-72A8DC5EC156}">
      <dgm:prSet/>
      <dgm:spPr/>
      <dgm:t>
        <a:bodyPr/>
        <a:lstStyle/>
        <a:p>
          <a:endParaRPr lang="en-US"/>
        </a:p>
      </dgm:t>
    </dgm:pt>
    <dgm:pt modelId="{60791132-FD74-4C22-B4D8-0FD77246B375}" type="sibTrans" cxnId="{9F1CEF90-2392-43E1-BC97-72A8DC5EC156}">
      <dgm:prSet/>
      <dgm:spPr/>
      <dgm:t>
        <a:bodyPr/>
        <a:lstStyle/>
        <a:p>
          <a:endParaRPr lang="en-US"/>
        </a:p>
      </dgm:t>
    </dgm:pt>
    <dgm:pt modelId="{74463D8F-5ACF-4826-B05E-BD0227BFF36A}">
      <dgm:prSet phldrT="[Text]"/>
      <dgm:spPr/>
      <dgm:t>
        <a:bodyPr/>
        <a:lstStyle/>
        <a:p>
          <a:r>
            <a:rPr lang="en-US" dirty="0"/>
            <a:t>Relationship between SDHNs and BH IPAs</a:t>
          </a:r>
        </a:p>
      </dgm:t>
    </dgm:pt>
    <dgm:pt modelId="{666A79E2-55AF-48EC-B105-F58ADB0213F5}" type="parTrans" cxnId="{CC2E78BC-8D9A-4A04-87EF-0F8066648CDC}">
      <dgm:prSet/>
      <dgm:spPr/>
      <dgm:t>
        <a:bodyPr/>
        <a:lstStyle/>
        <a:p>
          <a:endParaRPr lang="en-US"/>
        </a:p>
      </dgm:t>
    </dgm:pt>
    <dgm:pt modelId="{0011B490-8424-4DC9-AE2D-C8A7CC688753}" type="sibTrans" cxnId="{CC2E78BC-8D9A-4A04-87EF-0F8066648CDC}">
      <dgm:prSet/>
      <dgm:spPr/>
      <dgm:t>
        <a:bodyPr/>
        <a:lstStyle/>
        <a:p>
          <a:endParaRPr lang="en-US"/>
        </a:p>
      </dgm:t>
    </dgm:pt>
    <dgm:pt modelId="{121932BB-958D-431A-B66A-328063F7DE18}">
      <dgm:prSet phldrT="[Text]"/>
      <dgm:spPr/>
      <dgm:t>
        <a:bodyPr/>
        <a:lstStyle/>
        <a:p>
          <a:r>
            <a:rPr lang="en-US" dirty="0"/>
            <a:t>Other Program Participation</a:t>
          </a:r>
        </a:p>
      </dgm:t>
    </dgm:pt>
    <dgm:pt modelId="{396AF068-1E9A-4CC7-A695-B26C91651D80}" type="parTrans" cxnId="{7CABC7CE-7B81-4863-AC44-BD2B965CC3B2}">
      <dgm:prSet/>
      <dgm:spPr/>
      <dgm:t>
        <a:bodyPr/>
        <a:lstStyle/>
        <a:p>
          <a:endParaRPr lang="en-US"/>
        </a:p>
      </dgm:t>
    </dgm:pt>
    <dgm:pt modelId="{B272799F-431A-4080-8C1F-80C37A956A56}" type="sibTrans" cxnId="{7CABC7CE-7B81-4863-AC44-BD2B965CC3B2}">
      <dgm:prSet/>
      <dgm:spPr/>
      <dgm:t>
        <a:bodyPr/>
        <a:lstStyle/>
        <a:p>
          <a:endParaRPr lang="en-US"/>
        </a:p>
      </dgm:t>
    </dgm:pt>
    <dgm:pt modelId="{2D1AADA7-2F21-4076-A967-63F9B0DCD836}">
      <dgm:prSet phldrT="[Text]"/>
      <dgm:spPr/>
      <dgm:t>
        <a:bodyPr/>
        <a:lstStyle/>
        <a:p>
          <a:r>
            <a:rPr lang="en-US" dirty="0"/>
            <a:t>HCBS</a:t>
          </a:r>
        </a:p>
      </dgm:t>
    </dgm:pt>
    <dgm:pt modelId="{98E5A9A8-CFFB-4652-8CE7-9BC86CE7C444}" type="parTrans" cxnId="{5E9793E3-8EEB-4D37-8FF7-0C433379B5AF}">
      <dgm:prSet/>
      <dgm:spPr/>
      <dgm:t>
        <a:bodyPr/>
        <a:lstStyle/>
        <a:p>
          <a:endParaRPr lang="en-US"/>
        </a:p>
      </dgm:t>
    </dgm:pt>
    <dgm:pt modelId="{D69FDB99-1F31-421A-9567-33A760FA7A2C}" type="sibTrans" cxnId="{5E9793E3-8EEB-4D37-8FF7-0C433379B5AF}">
      <dgm:prSet/>
      <dgm:spPr/>
      <dgm:t>
        <a:bodyPr/>
        <a:lstStyle/>
        <a:p>
          <a:endParaRPr lang="en-US"/>
        </a:p>
      </dgm:t>
    </dgm:pt>
    <dgm:pt modelId="{F156653C-97A2-49CF-8642-2280B8632D70}">
      <dgm:prSet phldrT="[Text]"/>
      <dgm:spPr/>
      <dgm:t>
        <a:bodyPr/>
        <a:lstStyle/>
        <a:p>
          <a:r>
            <a:rPr lang="en-US" dirty="0"/>
            <a:t>Critical Time Interventions</a:t>
          </a:r>
        </a:p>
      </dgm:t>
    </dgm:pt>
    <dgm:pt modelId="{80819EBB-5F55-46A1-8023-6033BE5A4380}" type="parTrans" cxnId="{FE052940-805B-4EE5-9089-A7CD1C33DE19}">
      <dgm:prSet/>
      <dgm:spPr/>
      <dgm:t>
        <a:bodyPr/>
        <a:lstStyle/>
        <a:p>
          <a:endParaRPr lang="en-US"/>
        </a:p>
      </dgm:t>
    </dgm:pt>
    <dgm:pt modelId="{DDB15BFD-EE4B-4B7D-B2BA-056BFE11C7AC}" type="sibTrans" cxnId="{FE052940-805B-4EE5-9089-A7CD1C33DE19}">
      <dgm:prSet/>
      <dgm:spPr/>
      <dgm:t>
        <a:bodyPr/>
        <a:lstStyle/>
        <a:p>
          <a:endParaRPr lang="en-US"/>
        </a:p>
      </dgm:t>
    </dgm:pt>
    <dgm:pt modelId="{34091542-95AC-43B3-8F9D-A9CA5E05F94D}">
      <dgm:prSet phldrT="[Text]"/>
      <dgm:spPr/>
      <dgm:t>
        <a:bodyPr/>
        <a:lstStyle/>
        <a:p>
          <a:r>
            <a:rPr lang="en-US" dirty="0"/>
            <a:t>Telehealth</a:t>
          </a:r>
        </a:p>
      </dgm:t>
    </dgm:pt>
    <dgm:pt modelId="{9BC75D5F-EEFD-4EF6-B395-7C0439B26050}" type="parTrans" cxnId="{6B1C212E-1141-49B5-9DDE-16CDDB9789E1}">
      <dgm:prSet/>
      <dgm:spPr/>
      <dgm:t>
        <a:bodyPr/>
        <a:lstStyle/>
        <a:p>
          <a:endParaRPr lang="en-US"/>
        </a:p>
      </dgm:t>
    </dgm:pt>
    <dgm:pt modelId="{12DDA2F7-D590-40FE-A9D1-0F1269A75FF9}" type="sibTrans" cxnId="{6B1C212E-1141-49B5-9DDE-16CDDB9789E1}">
      <dgm:prSet/>
      <dgm:spPr/>
      <dgm:t>
        <a:bodyPr/>
        <a:lstStyle/>
        <a:p>
          <a:endParaRPr lang="en-US"/>
        </a:p>
      </dgm:t>
    </dgm:pt>
    <dgm:pt modelId="{0CA96188-195F-4333-9057-66C714B2A454}">
      <dgm:prSet phldrT="[Text]"/>
      <dgm:spPr/>
      <dgm:t>
        <a:bodyPr/>
        <a:lstStyle/>
        <a:p>
          <a:r>
            <a:rPr lang="en-US" dirty="0"/>
            <a:t>Workforce Training</a:t>
          </a:r>
        </a:p>
      </dgm:t>
    </dgm:pt>
    <dgm:pt modelId="{119DBC3D-8A8D-484F-928A-E79E3CBFF48D}" type="parTrans" cxnId="{0F21F4D5-DEB3-4F39-8285-68D6CE033FFA}">
      <dgm:prSet/>
      <dgm:spPr/>
      <dgm:t>
        <a:bodyPr/>
        <a:lstStyle/>
        <a:p>
          <a:endParaRPr lang="en-US"/>
        </a:p>
      </dgm:t>
    </dgm:pt>
    <dgm:pt modelId="{3748A157-A325-406F-8003-70F93F5D4220}" type="sibTrans" cxnId="{0F21F4D5-DEB3-4F39-8285-68D6CE033FFA}">
      <dgm:prSet/>
      <dgm:spPr/>
      <dgm:t>
        <a:bodyPr/>
        <a:lstStyle/>
        <a:p>
          <a:endParaRPr lang="en-US"/>
        </a:p>
      </dgm:t>
    </dgm:pt>
    <dgm:pt modelId="{471B28EE-3164-4D3C-A2D1-B90A9561A98E}" type="pres">
      <dgm:prSet presAssocID="{18C345C5-8CB1-4515-BEF6-A76FF7796DA7}" presName="linear" presStyleCnt="0">
        <dgm:presLayoutVars>
          <dgm:animLvl val="lvl"/>
          <dgm:resizeHandles val="exact"/>
        </dgm:presLayoutVars>
      </dgm:prSet>
      <dgm:spPr/>
    </dgm:pt>
    <dgm:pt modelId="{5361E68F-16D9-45F1-9B1F-BA3689174EBA}" type="pres">
      <dgm:prSet presAssocID="{F2CCD911-492A-4821-BDEE-6FE57C9FAD0F}" presName="parentText" presStyleLbl="node1" presStyleIdx="0" presStyleCnt="2">
        <dgm:presLayoutVars>
          <dgm:chMax val="0"/>
          <dgm:bulletEnabled val="1"/>
        </dgm:presLayoutVars>
      </dgm:prSet>
      <dgm:spPr/>
    </dgm:pt>
    <dgm:pt modelId="{BA33A47C-D45A-49F3-A116-5D94AF52AA2A}" type="pres">
      <dgm:prSet presAssocID="{F2CCD911-492A-4821-BDEE-6FE57C9FAD0F}" presName="childText" presStyleLbl="revTx" presStyleIdx="0" presStyleCnt="2">
        <dgm:presLayoutVars>
          <dgm:bulletEnabled val="1"/>
        </dgm:presLayoutVars>
      </dgm:prSet>
      <dgm:spPr/>
    </dgm:pt>
    <dgm:pt modelId="{5C2C0B4D-3DB5-4B79-8C42-BF0CC3C78569}" type="pres">
      <dgm:prSet presAssocID="{121932BB-958D-431A-B66A-328063F7DE18}" presName="parentText" presStyleLbl="node1" presStyleIdx="1" presStyleCnt="2">
        <dgm:presLayoutVars>
          <dgm:chMax val="0"/>
          <dgm:bulletEnabled val="1"/>
        </dgm:presLayoutVars>
      </dgm:prSet>
      <dgm:spPr/>
    </dgm:pt>
    <dgm:pt modelId="{96F6646C-3741-4063-8D8C-DA5A522D9194}" type="pres">
      <dgm:prSet presAssocID="{121932BB-958D-431A-B66A-328063F7DE18}" presName="childText" presStyleLbl="revTx" presStyleIdx="1" presStyleCnt="2">
        <dgm:presLayoutVars>
          <dgm:bulletEnabled val="1"/>
        </dgm:presLayoutVars>
      </dgm:prSet>
      <dgm:spPr/>
    </dgm:pt>
  </dgm:ptLst>
  <dgm:cxnLst>
    <dgm:cxn modelId="{1D5C050B-93DE-46C3-A6A0-7518A2BEEF4B}" type="presOf" srcId="{F156653C-97A2-49CF-8642-2280B8632D70}" destId="{96F6646C-3741-4063-8D8C-DA5A522D9194}" srcOrd="0" destOrd="2" presId="urn:microsoft.com/office/officeart/2005/8/layout/vList2"/>
    <dgm:cxn modelId="{C72D5915-C928-4D3E-B23F-55F9B2355CED}" type="presOf" srcId="{121932BB-958D-431A-B66A-328063F7DE18}" destId="{5C2C0B4D-3DB5-4B79-8C42-BF0CC3C78569}" srcOrd="0" destOrd="0" presId="urn:microsoft.com/office/officeart/2005/8/layout/vList2"/>
    <dgm:cxn modelId="{6B1C212E-1141-49B5-9DDE-16CDDB9789E1}" srcId="{121932BB-958D-431A-B66A-328063F7DE18}" destId="{34091542-95AC-43B3-8F9D-A9CA5E05F94D}" srcOrd="1" destOrd="0" parTransId="{9BC75D5F-EEFD-4EF6-B395-7C0439B26050}" sibTransId="{12DDA2F7-D590-40FE-A9D1-0F1269A75FF9}"/>
    <dgm:cxn modelId="{FE052940-805B-4EE5-9089-A7CD1C33DE19}" srcId="{121932BB-958D-431A-B66A-328063F7DE18}" destId="{F156653C-97A2-49CF-8642-2280B8632D70}" srcOrd="2" destOrd="0" parTransId="{80819EBB-5F55-46A1-8023-6033BE5A4380}" sibTransId="{DDB15BFD-EE4B-4B7D-B2BA-056BFE11C7AC}"/>
    <dgm:cxn modelId="{90AE8A4E-FD99-46F7-916F-A9831FF32EAF}" type="presOf" srcId="{18C345C5-8CB1-4515-BEF6-A76FF7796DA7}" destId="{471B28EE-3164-4D3C-A2D1-B90A9561A98E}" srcOrd="0" destOrd="0" presId="urn:microsoft.com/office/officeart/2005/8/layout/vList2"/>
    <dgm:cxn modelId="{9F1CEF90-2392-43E1-BC97-72A8DC5EC156}" srcId="{18C345C5-8CB1-4515-BEF6-A76FF7796DA7}" destId="{F2CCD911-492A-4821-BDEE-6FE57C9FAD0F}" srcOrd="0" destOrd="0" parTransId="{765D11F1-B09D-4C64-A70C-31B3B6F6B86F}" sibTransId="{60791132-FD74-4C22-B4D8-0FD77246B375}"/>
    <dgm:cxn modelId="{F93300AB-C867-4E6F-A435-471CEB4FF89F}" type="presOf" srcId="{F2CCD911-492A-4821-BDEE-6FE57C9FAD0F}" destId="{5361E68F-16D9-45F1-9B1F-BA3689174EBA}" srcOrd="0" destOrd="0" presId="urn:microsoft.com/office/officeart/2005/8/layout/vList2"/>
    <dgm:cxn modelId="{6016D6BA-AA87-4CCC-B34C-C3BF8FB39E6F}" type="presOf" srcId="{34091542-95AC-43B3-8F9D-A9CA5E05F94D}" destId="{96F6646C-3741-4063-8D8C-DA5A522D9194}" srcOrd="0" destOrd="1" presId="urn:microsoft.com/office/officeart/2005/8/layout/vList2"/>
    <dgm:cxn modelId="{CC2E78BC-8D9A-4A04-87EF-0F8066648CDC}" srcId="{F2CCD911-492A-4821-BDEE-6FE57C9FAD0F}" destId="{74463D8F-5ACF-4826-B05E-BD0227BFF36A}" srcOrd="0" destOrd="0" parTransId="{666A79E2-55AF-48EC-B105-F58ADB0213F5}" sibTransId="{0011B490-8424-4DC9-AE2D-C8A7CC688753}"/>
    <dgm:cxn modelId="{7CABC7CE-7B81-4863-AC44-BD2B965CC3B2}" srcId="{18C345C5-8CB1-4515-BEF6-A76FF7796DA7}" destId="{121932BB-958D-431A-B66A-328063F7DE18}" srcOrd="1" destOrd="0" parTransId="{396AF068-1E9A-4CC7-A695-B26C91651D80}" sibTransId="{B272799F-431A-4080-8C1F-80C37A956A56}"/>
    <dgm:cxn modelId="{C98C30CF-CE49-4E09-B1B4-191F88ED10CB}" type="presOf" srcId="{0CA96188-195F-4333-9057-66C714B2A454}" destId="{96F6646C-3741-4063-8D8C-DA5A522D9194}" srcOrd="0" destOrd="3" presId="urn:microsoft.com/office/officeart/2005/8/layout/vList2"/>
    <dgm:cxn modelId="{0F21F4D5-DEB3-4F39-8285-68D6CE033FFA}" srcId="{121932BB-958D-431A-B66A-328063F7DE18}" destId="{0CA96188-195F-4333-9057-66C714B2A454}" srcOrd="3" destOrd="0" parTransId="{119DBC3D-8A8D-484F-928A-E79E3CBFF48D}" sibTransId="{3748A157-A325-406F-8003-70F93F5D4220}"/>
    <dgm:cxn modelId="{EB8951E1-82FA-44C2-BB46-F824547195CA}" type="presOf" srcId="{74463D8F-5ACF-4826-B05E-BD0227BFF36A}" destId="{BA33A47C-D45A-49F3-A116-5D94AF52AA2A}" srcOrd="0" destOrd="0" presId="urn:microsoft.com/office/officeart/2005/8/layout/vList2"/>
    <dgm:cxn modelId="{5E9793E3-8EEB-4D37-8FF7-0C433379B5AF}" srcId="{121932BB-958D-431A-B66A-328063F7DE18}" destId="{2D1AADA7-2F21-4076-A967-63F9B0DCD836}" srcOrd="0" destOrd="0" parTransId="{98E5A9A8-CFFB-4652-8CE7-9BC86CE7C444}" sibTransId="{D69FDB99-1F31-421A-9567-33A760FA7A2C}"/>
    <dgm:cxn modelId="{613763EB-1348-4502-94CA-B577E4DE1C57}" type="presOf" srcId="{2D1AADA7-2F21-4076-A967-63F9B0DCD836}" destId="{96F6646C-3741-4063-8D8C-DA5A522D9194}" srcOrd="0" destOrd="0" presId="urn:microsoft.com/office/officeart/2005/8/layout/vList2"/>
    <dgm:cxn modelId="{8806F12A-2975-43C3-8E7A-070A910357FA}" type="presParOf" srcId="{471B28EE-3164-4D3C-A2D1-B90A9561A98E}" destId="{5361E68F-16D9-45F1-9B1F-BA3689174EBA}" srcOrd="0" destOrd="0" presId="urn:microsoft.com/office/officeart/2005/8/layout/vList2"/>
    <dgm:cxn modelId="{80E58AC6-4EA2-45B8-B596-F7D2B6003AF7}" type="presParOf" srcId="{471B28EE-3164-4D3C-A2D1-B90A9561A98E}" destId="{BA33A47C-D45A-49F3-A116-5D94AF52AA2A}" srcOrd="1" destOrd="0" presId="urn:microsoft.com/office/officeart/2005/8/layout/vList2"/>
    <dgm:cxn modelId="{91F45970-3DA4-48A5-9AFC-0E59057F4C2C}" type="presParOf" srcId="{471B28EE-3164-4D3C-A2D1-B90A9561A98E}" destId="{5C2C0B4D-3DB5-4B79-8C42-BF0CC3C78569}" srcOrd="2" destOrd="0" presId="urn:microsoft.com/office/officeart/2005/8/layout/vList2"/>
    <dgm:cxn modelId="{7A72AAF4-7079-4059-A700-D67D45549954}" type="presParOf" srcId="{471B28EE-3164-4D3C-A2D1-B90A9561A98E}" destId="{96F6646C-3741-4063-8D8C-DA5A522D9194}"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1E68F-16D9-45F1-9B1F-BA3689174EBA}">
      <dsp:nvSpPr>
        <dsp:cNvPr id="0" name=""/>
        <dsp:cNvSpPr/>
      </dsp:nvSpPr>
      <dsp:spPr>
        <a:xfrm>
          <a:off x="0" y="94773"/>
          <a:ext cx="603385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Role in the HERO</a:t>
          </a:r>
        </a:p>
      </dsp:txBody>
      <dsp:txXfrm>
        <a:off x="31613" y="126386"/>
        <a:ext cx="5970628" cy="584369"/>
      </dsp:txXfrm>
    </dsp:sp>
    <dsp:sp modelId="{1B33C73A-9B21-4EC6-AD4B-60F5ABA81DE0}">
      <dsp:nvSpPr>
        <dsp:cNvPr id="0" name=""/>
        <dsp:cNvSpPr/>
      </dsp:nvSpPr>
      <dsp:spPr>
        <a:xfrm>
          <a:off x="0" y="742368"/>
          <a:ext cx="6033854"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57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Participant</a:t>
          </a:r>
        </a:p>
        <a:p>
          <a:pPr marL="228600" lvl="1" indent="-228600" algn="l" defTabSz="933450">
            <a:lnSpc>
              <a:spcPct val="90000"/>
            </a:lnSpc>
            <a:spcBef>
              <a:spcPct val="0"/>
            </a:spcBef>
            <a:spcAft>
              <a:spcPct val="20000"/>
            </a:spcAft>
            <a:buChar char="•"/>
          </a:pPr>
          <a:r>
            <a:rPr lang="en-US" sz="2100" kern="1200" dirty="0"/>
            <a:t>Owner/Governance</a:t>
          </a:r>
        </a:p>
        <a:p>
          <a:pPr marL="228600" lvl="1" indent="-228600" algn="l" defTabSz="933450">
            <a:lnSpc>
              <a:spcPct val="90000"/>
            </a:lnSpc>
            <a:spcBef>
              <a:spcPct val="0"/>
            </a:spcBef>
            <a:spcAft>
              <a:spcPct val="20000"/>
            </a:spcAft>
            <a:buChar char="•"/>
          </a:pPr>
          <a:r>
            <a:rPr lang="en-US" sz="2100" kern="1200" dirty="0"/>
            <a:t>Non-Owning Leader</a:t>
          </a:r>
        </a:p>
        <a:p>
          <a:pPr marL="228600" lvl="1" indent="-228600" algn="l" defTabSz="933450">
            <a:lnSpc>
              <a:spcPct val="90000"/>
            </a:lnSpc>
            <a:spcBef>
              <a:spcPct val="0"/>
            </a:spcBef>
            <a:spcAft>
              <a:spcPct val="20000"/>
            </a:spcAft>
            <a:buChar char="•"/>
          </a:pPr>
          <a:r>
            <a:rPr lang="en-US" sz="2100" kern="1200" dirty="0"/>
            <a:t>Vendor</a:t>
          </a:r>
        </a:p>
      </dsp:txBody>
      <dsp:txXfrm>
        <a:off x="0" y="742368"/>
        <a:ext cx="6033854" cy="1453140"/>
      </dsp:txXfrm>
    </dsp:sp>
    <dsp:sp modelId="{170538CF-A36C-4ED7-B7F2-F7E49D788C5B}">
      <dsp:nvSpPr>
        <dsp:cNvPr id="0" name=""/>
        <dsp:cNvSpPr/>
      </dsp:nvSpPr>
      <dsp:spPr>
        <a:xfrm>
          <a:off x="0" y="2195508"/>
          <a:ext cx="603385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Role in VBP-IP</a:t>
          </a:r>
        </a:p>
      </dsp:txBody>
      <dsp:txXfrm>
        <a:off x="31613" y="2227121"/>
        <a:ext cx="5970628" cy="584369"/>
      </dsp:txXfrm>
    </dsp:sp>
    <dsp:sp modelId="{A8FBBA5A-8881-4C88-A1EA-2681C4F47EF4}">
      <dsp:nvSpPr>
        <dsp:cNvPr id="0" name=""/>
        <dsp:cNvSpPr/>
      </dsp:nvSpPr>
      <dsp:spPr>
        <a:xfrm>
          <a:off x="0" y="2843103"/>
          <a:ext cx="6033854" cy="2515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57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Network Participant</a:t>
          </a:r>
        </a:p>
        <a:p>
          <a:pPr marL="457200" lvl="2" indent="-228600" algn="l" defTabSz="933450">
            <a:lnSpc>
              <a:spcPct val="90000"/>
            </a:lnSpc>
            <a:spcBef>
              <a:spcPct val="0"/>
            </a:spcBef>
            <a:spcAft>
              <a:spcPct val="20000"/>
            </a:spcAft>
            <a:buChar char="•"/>
          </a:pPr>
          <a:r>
            <a:rPr lang="en-US" sz="2100" kern="1200"/>
            <a:t>Primary Care</a:t>
          </a:r>
          <a:endParaRPr lang="en-US" sz="2100" kern="1200" dirty="0"/>
        </a:p>
        <a:p>
          <a:pPr marL="457200" lvl="2" indent="-228600" algn="l" defTabSz="933450">
            <a:lnSpc>
              <a:spcPct val="90000"/>
            </a:lnSpc>
            <a:spcBef>
              <a:spcPct val="0"/>
            </a:spcBef>
            <a:spcAft>
              <a:spcPct val="20000"/>
            </a:spcAft>
            <a:buChar char="•"/>
          </a:pPr>
          <a:r>
            <a:rPr lang="en-US" sz="2100" kern="1200"/>
            <a:t>Behavioral Health</a:t>
          </a:r>
          <a:endParaRPr lang="en-US" sz="2100" kern="1200" dirty="0"/>
        </a:p>
        <a:p>
          <a:pPr marL="457200" lvl="2" indent="-228600" algn="l" defTabSz="933450">
            <a:lnSpc>
              <a:spcPct val="90000"/>
            </a:lnSpc>
            <a:spcBef>
              <a:spcPct val="0"/>
            </a:spcBef>
            <a:spcAft>
              <a:spcPct val="20000"/>
            </a:spcAft>
            <a:buChar char="•"/>
          </a:pPr>
          <a:r>
            <a:rPr lang="en-US" sz="2100" kern="1200"/>
            <a:t>Social Determinant of Health</a:t>
          </a:r>
          <a:endParaRPr lang="en-US" sz="2100" kern="1200" dirty="0"/>
        </a:p>
        <a:p>
          <a:pPr marL="457200" lvl="2" indent="-228600" algn="l" defTabSz="933450">
            <a:lnSpc>
              <a:spcPct val="90000"/>
            </a:lnSpc>
            <a:spcBef>
              <a:spcPct val="0"/>
            </a:spcBef>
            <a:spcAft>
              <a:spcPct val="20000"/>
            </a:spcAft>
            <a:buChar char="•"/>
          </a:pPr>
          <a:r>
            <a:rPr lang="en-US" sz="2100" kern="1200" dirty="0"/>
            <a:t>Hospital</a:t>
          </a:r>
        </a:p>
        <a:p>
          <a:pPr marL="457200" lvl="2" indent="-228600" algn="l" defTabSz="933450">
            <a:lnSpc>
              <a:spcPct val="90000"/>
            </a:lnSpc>
            <a:spcBef>
              <a:spcPct val="0"/>
            </a:spcBef>
            <a:spcAft>
              <a:spcPct val="20000"/>
            </a:spcAft>
            <a:buChar char="•"/>
          </a:pPr>
          <a:r>
            <a:rPr lang="en-US" sz="2100" kern="1200" dirty="0"/>
            <a:t>Health Home</a:t>
          </a:r>
        </a:p>
        <a:p>
          <a:pPr marL="228600" lvl="1" indent="-228600" algn="l" defTabSz="933450">
            <a:lnSpc>
              <a:spcPct val="90000"/>
            </a:lnSpc>
            <a:spcBef>
              <a:spcPct val="0"/>
            </a:spcBef>
            <a:spcAft>
              <a:spcPct val="20000"/>
            </a:spcAft>
            <a:buChar char="•"/>
          </a:pPr>
          <a:r>
            <a:rPr lang="en-US" sz="2100" kern="1200" dirty="0"/>
            <a:t>Attribution/Assignment</a:t>
          </a:r>
        </a:p>
      </dsp:txBody>
      <dsp:txXfrm>
        <a:off x="0" y="2843103"/>
        <a:ext cx="6033854" cy="2515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1E68F-16D9-45F1-9B1F-BA3689174EBA}">
      <dsp:nvSpPr>
        <dsp:cNvPr id="0" name=""/>
        <dsp:cNvSpPr/>
      </dsp:nvSpPr>
      <dsp:spPr>
        <a:xfrm>
          <a:off x="0" y="102253"/>
          <a:ext cx="5429765"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Role in SDHN</a:t>
          </a:r>
        </a:p>
      </dsp:txBody>
      <dsp:txXfrm>
        <a:off x="32784" y="135037"/>
        <a:ext cx="5364197" cy="606012"/>
      </dsp:txXfrm>
    </dsp:sp>
    <dsp:sp modelId="{BA33A47C-D45A-49F3-A116-5D94AF52AA2A}">
      <dsp:nvSpPr>
        <dsp:cNvPr id="0" name=""/>
        <dsp:cNvSpPr/>
      </dsp:nvSpPr>
      <dsp:spPr>
        <a:xfrm>
          <a:off x="0" y="773833"/>
          <a:ext cx="5429765"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39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Relationship between SDHNs and BH IPAs</a:t>
          </a:r>
        </a:p>
      </dsp:txBody>
      <dsp:txXfrm>
        <a:off x="0" y="773833"/>
        <a:ext cx="5429765" cy="463680"/>
      </dsp:txXfrm>
    </dsp:sp>
    <dsp:sp modelId="{5C2C0B4D-3DB5-4B79-8C42-BF0CC3C78569}">
      <dsp:nvSpPr>
        <dsp:cNvPr id="0" name=""/>
        <dsp:cNvSpPr/>
      </dsp:nvSpPr>
      <dsp:spPr>
        <a:xfrm>
          <a:off x="0" y="1237513"/>
          <a:ext cx="5429765"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Other Program Participation</a:t>
          </a:r>
        </a:p>
      </dsp:txBody>
      <dsp:txXfrm>
        <a:off x="32784" y="1270297"/>
        <a:ext cx="5364197" cy="606012"/>
      </dsp:txXfrm>
    </dsp:sp>
    <dsp:sp modelId="{96F6646C-3741-4063-8D8C-DA5A522D9194}">
      <dsp:nvSpPr>
        <dsp:cNvPr id="0" name=""/>
        <dsp:cNvSpPr/>
      </dsp:nvSpPr>
      <dsp:spPr>
        <a:xfrm>
          <a:off x="0" y="1909093"/>
          <a:ext cx="5429765"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39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HCBS</a:t>
          </a:r>
        </a:p>
        <a:p>
          <a:pPr marL="228600" lvl="1" indent="-228600" algn="l" defTabSz="977900">
            <a:lnSpc>
              <a:spcPct val="90000"/>
            </a:lnSpc>
            <a:spcBef>
              <a:spcPct val="0"/>
            </a:spcBef>
            <a:spcAft>
              <a:spcPct val="20000"/>
            </a:spcAft>
            <a:buChar char="•"/>
          </a:pPr>
          <a:r>
            <a:rPr lang="en-US" sz="2200" kern="1200" dirty="0"/>
            <a:t>Telehealth</a:t>
          </a:r>
        </a:p>
        <a:p>
          <a:pPr marL="228600" lvl="1" indent="-228600" algn="l" defTabSz="977900">
            <a:lnSpc>
              <a:spcPct val="90000"/>
            </a:lnSpc>
            <a:spcBef>
              <a:spcPct val="0"/>
            </a:spcBef>
            <a:spcAft>
              <a:spcPct val="20000"/>
            </a:spcAft>
            <a:buChar char="•"/>
          </a:pPr>
          <a:r>
            <a:rPr lang="en-US" sz="2200" kern="1200" dirty="0"/>
            <a:t>Critical Time Interventions</a:t>
          </a:r>
        </a:p>
        <a:p>
          <a:pPr marL="228600" lvl="1" indent="-228600" algn="l" defTabSz="977900">
            <a:lnSpc>
              <a:spcPct val="90000"/>
            </a:lnSpc>
            <a:spcBef>
              <a:spcPct val="0"/>
            </a:spcBef>
            <a:spcAft>
              <a:spcPct val="20000"/>
            </a:spcAft>
            <a:buChar char="•"/>
          </a:pPr>
          <a:r>
            <a:rPr lang="en-US" sz="2200" kern="1200" dirty="0"/>
            <a:t>Workforce Training</a:t>
          </a:r>
        </a:p>
      </dsp:txBody>
      <dsp:txXfrm>
        <a:off x="0" y="1909093"/>
        <a:ext cx="5429765" cy="1506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D13E4-C94A-2F46-9680-65AD7895D74B}"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71380-2CFC-514B-8308-57EDFB783EAB}" type="slidenum">
              <a:rPr lang="en-US" smtClean="0"/>
              <a:t>‹#›</a:t>
            </a:fld>
            <a:endParaRPr lang="en-US"/>
          </a:p>
        </p:txBody>
      </p:sp>
    </p:spTree>
    <p:extLst>
      <p:ext uri="{BB962C8B-B14F-4D97-AF65-F5344CB8AC3E}">
        <p14:creationId xmlns:p14="http://schemas.microsoft.com/office/powerpoint/2010/main" val="47279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a:t>
            </a:r>
            <a:r>
              <a:rPr lang="en-US" baseline="0" dirty="0"/>
              <a:t> to change the background image? </a:t>
            </a:r>
          </a:p>
          <a:p>
            <a:r>
              <a:rPr lang="en-US" baseline="0" dirty="0"/>
              <a:t>Choose any photo from: </a:t>
            </a:r>
            <a:r>
              <a:rPr lang="en-US" b="1" baseline="0" dirty="0"/>
              <a:t>Images&gt;Cover Images&gt;Portrait</a:t>
            </a:r>
            <a:endParaRPr lang="en-US" dirty="0"/>
          </a:p>
          <a:p>
            <a:endParaRPr lang="en-US" sz="1200" b="0" baseline="0" dirty="0"/>
          </a:p>
        </p:txBody>
      </p:sp>
      <p:sp>
        <p:nvSpPr>
          <p:cNvPr id="4" name="Slide Number Placeholder 3"/>
          <p:cNvSpPr>
            <a:spLocks noGrp="1"/>
          </p:cNvSpPr>
          <p:nvPr>
            <p:ph type="sldNum" sz="quarter" idx="10"/>
          </p:nvPr>
        </p:nvSpPr>
        <p:spPr/>
        <p:txBody>
          <a:bodyPr/>
          <a:lstStyle/>
          <a:p>
            <a:fld id="{45BEE3FC-21D0-5A44-A94D-D4C6FA045CB1}" type="slidenum">
              <a:rPr lang="en-US" smtClean="0"/>
              <a:t>2</a:t>
            </a:fld>
            <a:endParaRPr lang="en-US"/>
          </a:p>
        </p:txBody>
      </p:sp>
    </p:spTree>
    <p:extLst>
      <p:ext uri="{BB962C8B-B14F-4D97-AF65-F5344CB8AC3E}">
        <p14:creationId xmlns:p14="http://schemas.microsoft.com/office/powerpoint/2010/main" val="97722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Use</a:t>
            </a:r>
            <a:r>
              <a:rPr lang="en-US" sz="1200" b="0" baseline="0" dirty="0"/>
              <a:t> this slide as your </a:t>
            </a:r>
            <a:r>
              <a:rPr lang="en-US" sz="1200" b="1" baseline="0" dirty="0"/>
              <a:t>Default Slide/New Slide</a:t>
            </a:r>
            <a:r>
              <a:rPr lang="en-US" sz="1200" b="0" baseline="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872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57250"/>
            <a:ext cx="4113212" cy="23145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BEE3FC-21D0-5A44-A94D-D4C6FA045CB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75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45BEE3FC-21D0-5A44-A94D-D4C6FA045CB1}" type="slidenum">
              <a:rPr lang="en-US" smtClean="0"/>
              <a:t>3</a:t>
            </a:fld>
            <a:endParaRPr lang="en-US"/>
          </a:p>
        </p:txBody>
      </p:sp>
    </p:spTree>
    <p:extLst>
      <p:ext uri="{BB962C8B-B14F-4D97-AF65-F5344CB8AC3E}">
        <p14:creationId xmlns:p14="http://schemas.microsoft.com/office/powerpoint/2010/main" val="167157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a:t>
            </a:r>
            <a:r>
              <a:rPr lang="en-US" baseline="0" dirty="0"/>
              <a:t> to change the background image? </a:t>
            </a:r>
          </a:p>
          <a:p>
            <a:r>
              <a:rPr lang="en-US" baseline="0" dirty="0"/>
              <a:t>Choose any photo from: </a:t>
            </a:r>
            <a:r>
              <a:rPr lang="en-US" b="1" baseline="0" dirty="0"/>
              <a:t>Images&gt;Cover Images&gt;Portrait</a:t>
            </a:r>
            <a:endParaRPr lang="en-US" dirty="0"/>
          </a:p>
          <a:p>
            <a:endParaRPr lang="en-US" b="0" baseline="0" dirty="0"/>
          </a:p>
        </p:txBody>
      </p:sp>
      <p:sp>
        <p:nvSpPr>
          <p:cNvPr id="4" name="Slide Number Placeholder 3"/>
          <p:cNvSpPr>
            <a:spLocks noGrp="1"/>
          </p:cNvSpPr>
          <p:nvPr>
            <p:ph type="sldNum" sz="quarter" idx="10"/>
          </p:nvPr>
        </p:nvSpPr>
        <p:spPr/>
        <p:txBody>
          <a:bodyPr/>
          <a:lstStyle/>
          <a:p>
            <a:fld id="{45BEE3FC-21D0-5A44-A94D-D4C6FA045CB1}" type="slidenum">
              <a:rPr lang="en-US" smtClean="0"/>
              <a:t>4</a:t>
            </a:fld>
            <a:endParaRPr lang="en-US"/>
          </a:p>
        </p:txBody>
      </p:sp>
    </p:spTree>
    <p:extLst>
      <p:ext uri="{BB962C8B-B14F-4D97-AF65-F5344CB8AC3E}">
        <p14:creationId xmlns:p14="http://schemas.microsoft.com/office/powerpoint/2010/main" val="152399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Use</a:t>
            </a:r>
            <a:r>
              <a:rPr lang="en-US" sz="1200" b="0" baseline="0" dirty="0"/>
              <a:t> this slide as your </a:t>
            </a:r>
            <a:r>
              <a:rPr lang="en-US" sz="1200" b="1" baseline="0" dirty="0"/>
              <a:t>Default Slide/New Slide</a:t>
            </a:r>
            <a:r>
              <a:rPr lang="en-US" sz="1200" b="0" baseline="0" dirty="0"/>
              <a:t>. </a:t>
            </a:r>
          </a:p>
          <a:p>
            <a:r>
              <a:rPr lang="en-US" sz="1200" b="0" baseline="0" dirty="0"/>
              <a:t>To Create a new Slide use </a:t>
            </a:r>
            <a:r>
              <a:rPr lang="en-US" sz="1200" b="1" baseline="0" dirty="0"/>
              <a:t>DUPLICATE SLIDE </a:t>
            </a:r>
            <a:r>
              <a:rPr lang="en-US" sz="1200" b="0" baseline="0" dirty="0"/>
              <a:t>option. </a:t>
            </a:r>
            <a:endParaRPr lang="en-US" sz="1200" b="1" baseline="0" dirty="0"/>
          </a:p>
        </p:txBody>
      </p:sp>
      <p:sp>
        <p:nvSpPr>
          <p:cNvPr id="4" name="Slide Number Placeholder 3"/>
          <p:cNvSpPr>
            <a:spLocks noGrp="1"/>
          </p:cNvSpPr>
          <p:nvPr>
            <p:ph type="sldNum" sz="quarter" idx="10"/>
          </p:nvPr>
        </p:nvSpPr>
        <p:spPr/>
        <p:txBody>
          <a:bodyPr/>
          <a:lstStyle/>
          <a:p>
            <a:fld id="{45BEE3FC-21D0-5A44-A94D-D4C6FA045CB1}" type="slidenum">
              <a:rPr lang="en-US" smtClean="0"/>
              <a:t>5</a:t>
            </a:fld>
            <a:endParaRPr lang="en-US"/>
          </a:p>
        </p:txBody>
      </p:sp>
    </p:spTree>
    <p:extLst>
      <p:ext uri="{BB962C8B-B14F-4D97-AF65-F5344CB8AC3E}">
        <p14:creationId xmlns:p14="http://schemas.microsoft.com/office/powerpoint/2010/main" val="314389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Use</a:t>
            </a:r>
            <a:r>
              <a:rPr lang="en-US" sz="1200" b="0" baseline="0" dirty="0"/>
              <a:t> this slide as your </a:t>
            </a:r>
            <a:r>
              <a:rPr lang="en-US" sz="1200" b="1" baseline="0" dirty="0"/>
              <a:t>Default Slide/New Slide</a:t>
            </a:r>
            <a:r>
              <a:rPr lang="en-US" sz="1200" b="0" baseline="0" dirty="0"/>
              <a:t>. </a:t>
            </a:r>
          </a:p>
          <a:p>
            <a:r>
              <a:rPr lang="en-US" sz="1200" b="0" baseline="0" dirty="0"/>
              <a:t>To Create a new Slide use </a:t>
            </a:r>
            <a:r>
              <a:rPr lang="en-US" sz="1200" b="1" baseline="0" dirty="0"/>
              <a:t>DUPLICATE SLIDE </a:t>
            </a:r>
            <a:r>
              <a:rPr lang="en-US" sz="1200" b="0" baseline="0" dirty="0"/>
              <a:t>option. </a:t>
            </a:r>
            <a:endParaRPr lang="en-US" sz="1200" b="1" baseline="0" dirty="0"/>
          </a:p>
        </p:txBody>
      </p:sp>
      <p:sp>
        <p:nvSpPr>
          <p:cNvPr id="4" name="Slide Number Placeholder 3"/>
          <p:cNvSpPr>
            <a:spLocks noGrp="1"/>
          </p:cNvSpPr>
          <p:nvPr>
            <p:ph type="sldNum" sz="quarter" idx="10"/>
          </p:nvPr>
        </p:nvSpPr>
        <p:spPr/>
        <p:txBody>
          <a:bodyPr/>
          <a:lstStyle/>
          <a:p>
            <a:fld id="{45BEE3FC-21D0-5A44-A94D-D4C6FA045CB1}" type="slidenum">
              <a:rPr lang="en-US" smtClean="0"/>
              <a:t>6</a:t>
            </a:fld>
            <a:endParaRPr lang="en-US"/>
          </a:p>
        </p:txBody>
      </p:sp>
    </p:spTree>
    <p:extLst>
      <p:ext uri="{BB962C8B-B14F-4D97-AF65-F5344CB8AC3E}">
        <p14:creationId xmlns:p14="http://schemas.microsoft.com/office/powerpoint/2010/main" val="252013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Use</a:t>
            </a:r>
            <a:r>
              <a:rPr lang="en-US" sz="1200" b="0" baseline="0" dirty="0"/>
              <a:t> this slide as your </a:t>
            </a:r>
            <a:r>
              <a:rPr lang="en-US" sz="1200" b="1" baseline="0" dirty="0"/>
              <a:t>Default Slide/New Slide</a:t>
            </a:r>
            <a:r>
              <a:rPr lang="en-US" sz="1200" b="0" baseline="0" dirty="0"/>
              <a:t>. </a:t>
            </a:r>
          </a:p>
          <a:p>
            <a:r>
              <a:rPr lang="en-US" sz="1200" b="0" baseline="0" dirty="0"/>
              <a:t>To Create a new Slide use </a:t>
            </a:r>
            <a:r>
              <a:rPr lang="en-US" sz="1200" b="1" baseline="0" dirty="0"/>
              <a:t>DUPLICATE SLIDE </a:t>
            </a:r>
            <a:r>
              <a:rPr lang="en-US" sz="1200" b="0" baseline="0" dirty="0"/>
              <a:t>option. </a:t>
            </a:r>
            <a:endParaRPr lang="en-US" sz="1200" b="1" baseline="0" dirty="0"/>
          </a:p>
        </p:txBody>
      </p:sp>
      <p:sp>
        <p:nvSpPr>
          <p:cNvPr id="4" name="Slide Number Placeholder 3"/>
          <p:cNvSpPr>
            <a:spLocks noGrp="1"/>
          </p:cNvSpPr>
          <p:nvPr>
            <p:ph type="sldNum" sz="quarter" idx="10"/>
          </p:nvPr>
        </p:nvSpPr>
        <p:spPr/>
        <p:txBody>
          <a:bodyPr/>
          <a:lstStyle/>
          <a:p>
            <a:fld id="{45BEE3FC-21D0-5A44-A94D-D4C6FA045CB1}" type="slidenum">
              <a:rPr lang="en-US" smtClean="0"/>
              <a:t>7</a:t>
            </a:fld>
            <a:endParaRPr lang="en-US"/>
          </a:p>
        </p:txBody>
      </p:sp>
    </p:spTree>
    <p:extLst>
      <p:ext uri="{BB962C8B-B14F-4D97-AF65-F5344CB8AC3E}">
        <p14:creationId xmlns:p14="http://schemas.microsoft.com/office/powerpoint/2010/main" val="116214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Use</a:t>
            </a:r>
            <a:r>
              <a:rPr lang="en-US" sz="1200" b="0" baseline="0" dirty="0"/>
              <a:t> this slide as your </a:t>
            </a:r>
            <a:r>
              <a:rPr lang="en-US" sz="1200" b="1" baseline="0" dirty="0"/>
              <a:t>Default Slide/New Slide</a:t>
            </a:r>
            <a:r>
              <a:rPr lang="en-US" sz="1200" b="0" baseline="0" dirty="0"/>
              <a:t>. </a:t>
            </a:r>
          </a:p>
          <a:p>
            <a:r>
              <a:rPr lang="en-US" sz="1200" b="0" baseline="0" dirty="0"/>
              <a:t>To Create a new Slide use </a:t>
            </a:r>
            <a:r>
              <a:rPr lang="en-US" sz="1200" b="1" baseline="0" dirty="0"/>
              <a:t>DUPLICATE SLIDE </a:t>
            </a:r>
            <a:r>
              <a:rPr lang="en-US" sz="1200" b="0" baseline="0" dirty="0"/>
              <a:t>option. </a:t>
            </a:r>
            <a:endParaRPr lang="en-US" sz="1200" b="1" baseline="0" dirty="0"/>
          </a:p>
        </p:txBody>
      </p:sp>
      <p:sp>
        <p:nvSpPr>
          <p:cNvPr id="4" name="Slide Number Placeholder 3"/>
          <p:cNvSpPr>
            <a:spLocks noGrp="1"/>
          </p:cNvSpPr>
          <p:nvPr>
            <p:ph type="sldNum" sz="quarter" idx="10"/>
          </p:nvPr>
        </p:nvSpPr>
        <p:spPr/>
        <p:txBody>
          <a:bodyPr/>
          <a:lstStyle/>
          <a:p>
            <a:fld id="{45BEE3FC-21D0-5A44-A94D-D4C6FA045CB1}" type="slidenum">
              <a:rPr lang="en-US" smtClean="0"/>
              <a:t>8</a:t>
            </a:fld>
            <a:endParaRPr lang="en-US"/>
          </a:p>
        </p:txBody>
      </p:sp>
    </p:spTree>
    <p:extLst>
      <p:ext uri="{BB962C8B-B14F-4D97-AF65-F5344CB8AC3E}">
        <p14:creationId xmlns:p14="http://schemas.microsoft.com/office/powerpoint/2010/main" val="4104665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Use</a:t>
            </a:r>
            <a:r>
              <a:rPr lang="en-US" sz="1200" b="0" baseline="0" dirty="0"/>
              <a:t> this slide as your </a:t>
            </a:r>
            <a:r>
              <a:rPr lang="en-US" sz="1200" b="1" baseline="0" dirty="0"/>
              <a:t>Default Slide/New Slide</a:t>
            </a:r>
            <a:r>
              <a:rPr lang="en-US" sz="1200" b="0" baseline="0" dirty="0"/>
              <a:t>. </a:t>
            </a:r>
          </a:p>
          <a:p>
            <a:r>
              <a:rPr lang="en-US" sz="1200" b="0" baseline="0" dirty="0"/>
              <a:t>To Create a new Slide use </a:t>
            </a:r>
            <a:r>
              <a:rPr lang="en-US" sz="1200" b="1" baseline="0" dirty="0"/>
              <a:t>DUPLICATE SLIDE </a:t>
            </a:r>
            <a:r>
              <a:rPr lang="en-US" sz="1200" b="0" baseline="0" dirty="0"/>
              <a:t>option. </a:t>
            </a:r>
            <a:endParaRPr lang="en-US" sz="1200" b="1" baseline="0" dirty="0"/>
          </a:p>
        </p:txBody>
      </p:sp>
      <p:sp>
        <p:nvSpPr>
          <p:cNvPr id="4" name="Slide Number Placeholder 3"/>
          <p:cNvSpPr>
            <a:spLocks noGrp="1"/>
          </p:cNvSpPr>
          <p:nvPr>
            <p:ph type="sldNum" sz="quarter" idx="10"/>
          </p:nvPr>
        </p:nvSpPr>
        <p:spPr/>
        <p:txBody>
          <a:bodyPr/>
          <a:lstStyle/>
          <a:p>
            <a:fld id="{45BEE3FC-21D0-5A44-A94D-D4C6FA045CB1}" type="slidenum">
              <a:rPr lang="en-US" smtClean="0"/>
              <a:t>9</a:t>
            </a:fld>
            <a:endParaRPr lang="en-US"/>
          </a:p>
        </p:txBody>
      </p:sp>
    </p:spTree>
    <p:extLst>
      <p:ext uri="{BB962C8B-B14F-4D97-AF65-F5344CB8AC3E}">
        <p14:creationId xmlns:p14="http://schemas.microsoft.com/office/powerpoint/2010/main" val="109545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45BEE3FC-21D0-5A44-A94D-D4C6FA045CB1}" type="slidenum">
              <a:rPr lang="en-US" smtClean="0"/>
              <a:t>10</a:t>
            </a:fld>
            <a:endParaRPr lang="en-US"/>
          </a:p>
        </p:txBody>
      </p:sp>
    </p:spTree>
    <p:extLst>
      <p:ext uri="{BB962C8B-B14F-4D97-AF65-F5344CB8AC3E}">
        <p14:creationId xmlns:p14="http://schemas.microsoft.com/office/powerpoint/2010/main" val="609127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1CA286-75F1-9448-8DE5-E4189803C80E}"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A286-75F1-9448-8DE5-E4189803C80E}"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A286-75F1-9448-8DE5-E4189803C80E}"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67D0-504F-41D5-97FE-569F1933D2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05F52C-0B39-466A-8ACF-E44A36465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9FA58E-1ABA-47B0-B7B4-7FBA463540C3}"/>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5" name="Footer Placeholder 4">
            <a:extLst>
              <a:ext uri="{FF2B5EF4-FFF2-40B4-BE49-F238E27FC236}">
                <a16:creationId xmlns:a16="http://schemas.microsoft.com/office/drawing/2014/main" id="{EFDA8F65-1621-4955-856E-AD940DD3B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F53F0-2EE7-4DB8-A12B-4F476B80EBE8}"/>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2997148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ED50-39A5-4836-8436-50A682FD8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F679A-E3FC-47BC-84B9-0F54F7938D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A0889-B0A7-402A-A129-F2997D5882DE}"/>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5" name="Footer Placeholder 4">
            <a:extLst>
              <a:ext uri="{FF2B5EF4-FFF2-40B4-BE49-F238E27FC236}">
                <a16:creationId xmlns:a16="http://schemas.microsoft.com/office/drawing/2014/main" id="{8E4FBC30-92F1-4247-B355-3A7E4053E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157E3-7835-4D8E-BE6D-0BF5D419CABB}"/>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2242544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82AB-3412-4A9E-B0B9-C3E1BF459F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0FDC15-9430-4610-A2F7-B98884D8B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3ABC8C-B334-4281-A3F6-145F2AE5E996}"/>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5" name="Footer Placeholder 4">
            <a:extLst>
              <a:ext uri="{FF2B5EF4-FFF2-40B4-BE49-F238E27FC236}">
                <a16:creationId xmlns:a16="http://schemas.microsoft.com/office/drawing/2014/main" id="{E2BD5EB8-4210-4C7C-B36D-B864E8BBE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52E7D-E185-4452-B1C0-357637B40227}"/>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4222439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55406-9748-4B3A-95C1-8D911E0C6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E0016-E7AA-47C8-8CC8-D25E08441F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C1CE2A-90B0-4132-A559-D609D8BDAA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5A8FB4-273F-479B-A648-BEC0EA4E7916}"/>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6" name="Footer Placeholder 5">
            <a:extLst>
              <a:ext uri="{FF2B5EF4-FFF2-40B4-BE49-F238E27FC236}">
                <a16:creationId xmlns:a16="http://schemas.microsoft.com/office/drawing/2014/main" id="{E7AF3C67-A093-4835-AA14-7300FFB45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8B784-DCF9-4CCD-88D5-32F80949AB3D}"/>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4026643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4CB6-C398-4F3B-A5B7-748697047E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610158-4EB1-4F22-98C8-7921BF7C88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7537ED-42E4-4378-A233-0083C6B517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8ED326-3BD5-4A3C-BCFB-6C32F850D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326C4-8051-4BA1-8CD1-BE348F5001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775293-1744-44EE-803A-BA3F2D884AA2}"/>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8" name="Footer Placeholder 7">
            <a:extLst>
              <a:ext uri="{FF2B5EF4-FFF2-40B4-BE49-F238E27FC236}">
                <a16:creationId xmlns:a16="http://schemas.microsoft.com/office/drawing/2014/main" id="{38C116B0-25B0-449C-9045-1B10FEA595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F16AA6-2A51-4304-8EFC-0A3B013F057E}"/>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162520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7EC9-19A1-4CB1-B2AA-FE907A3ACD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331DB2-A16F-41E4-9FC8-AB3D08153E5C}"/>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4" name="Footer Placeholder 3">
            <a:extLst>
              <a:ext uri="{FF2B5EF4-FFF2-40B4-BE49-F238E27FC236}">
                <a16:creationId xmlns:a16="http://schemas.microsoft.com/office/drawing/2014/main" id="{95F77AD3-1FAE-43E5-98EE-0D2EC9062C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8AFC32-6359-4798-8E87-3717914BD5A2}"/>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139717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F970C-BF0D-4051-A35C-EF339C129FC9}"/>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3" name="Footer Placeholder 2">
            <a:extLst>
              <a:ext uri="{FF2B5EF4-FFF2-40B4-BE49-F238E27FC236}">
                <a16:creationId xmlns:a16="http://schemas.microsoft.com/office/drawing/2014/main" id="{F8B55D84-0E8A-4E29-8A6F-692D675850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13EFF8-6824-47FF-8F8A-84B0FF6B5F70}"/>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1259282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03EE8-52C8-4A38-95EE-8DEF167AD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0322F7-F76B-41AA-984B-A1A21C9B0A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6943F8-5253-4409-BCBB-34801D85B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EC318-7617-495B-823B-B59E64A3AE9C}"/>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6" name="Footer Placeholder 5">
            <a:extLst>
              <a:ext uri="{FF2B5EF4-FFF2-40B4-BE49-F238E27FC236}">
                <a16:creationId xmlns:a16="http://schemas.microsoft.com/office/drawing/2014/main" id="{5DE6FEB6-9F42-4ED6-8B1A-0E69AB5F9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1DA139-BB20-4DD3-9172-F7CFCCF76207}"/>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258990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CA286-75F1-9448-8DE5-E4189803C80E}"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1EE8-66BF-4F92-A5B5-0DCCCD096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EE881F-E694-4A2F-9EA0-547CA093FA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75DE14-12D8-4DBD-B27D-7F1D1FA5F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FBC66A-182E-4128-88D0-B82524F4BF7B}"/>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6" name="Footer Placeholder 5">
            <a:extLst>
              <a:ext uri="{FF2B5EF4-FFF2-40B4-BE49-F238E27FC236}">
                <a16:creationId xmlns:a16="http://schemas.microsoft.com/office/drawing/2014/main" id="{12D61ED1-7737-4661-8835-981D363FA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76586-FEA3-4036-AB26-6CC1BD4D8207}"/>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1816038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7572-10A5-4D91-839B-CF06544679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A63FA-C56D-47F7-82FF-518ACAB362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C811C-9029-4A93-B554-72570D21C6FA}"/>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5" name="Footer Placeholder 4">
            <a:extLst>
              <a:ext uri="{FF2B5EF4-FFF2-40B4-BE49-F238E27FC236}">
                <a16:creationId xmlns:a16="http://schemas.microsoft.com/office/drawing/2014/main" id="{E28BB4FA-D66B-4AC9-98CF-4BC1E689E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9D413-C54B-4038-99C2-BCAB0C1348F0}"/>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4230559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89E6D-9DCF-4768-99B4-E732D814F4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55896-CA00-4727-BBF8-CDE631A75D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5FC24-007D-4E51-8E7B-6E1AF280B4D9}"/>
              </a:ext>
            </a:extLst>
          </p:cNvPr>
          <p:cNvSpPr>
            <a:spLocks noGrp="1"/>
          </p:cNvSpPr>
          <p:nvPr>
            <p:ph type="dt" sz="half" idx="10"/>
          </p:nvPr>
        </p:nvSpPr>
        <p:spPr/>
        <p:txBody>
          <a:bodyPr/>
          <a:lstStyle/>
          <a:p>
            <a:fld id="{3C149BD5-6E1E-4893-A97B-C39F1600F123}" type="datetimeFigureOut">
              <a:rPr lang="en-US" smtClean="0"/>
              <a:t>9/2/2021</a:t>
            </a:fld>
            <a:endParaRPr lang="en-US"/>
          </a:p>
        </p:txBody>
      </p:sp>
      <p:sp>
        <p:nvSpPr>
          <p:cNvPr id="5" name="Footer Placeholder 4">
            <a:extLst>
              <a:ext uri="{FF2B5EF4-FFF2-40B4-BE49-F238E27FC236}">
                <a16:creationId xmlns:a16="http://schemas.microsoft.com/office/drawing/2014/main" id="{2A09CF8A-D1E8-4DEC-80C4-5AB39C206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5022E-A85F-4564-92CC-D1746F32AA4B}"/>
              </a:ext>
            </a:extLst>
          </p:cNvPr>
          <p:cNvSpPr>
            <a:spLocks noGrp="1"/>
          </p:cNvSpPr>
          <p:nvPr>
            <p:ph type="sldNum" sz="quarter" idx="12"/>
          </p:nvPr>
        </p:nvSpPr>
        <p:spPr/>
        <p:txBody>
          <a:bodyPr/>
          <a:lstStyle/>
          <a:p>
            <a:fld id="{81F828AD-680F-4785-852B-2E5D4D634529}" type="slidenum">
              <a:rPr lang="en-US" smtClean="0"/>
              <a:t>‹#›</a:t>
            </a:fld>
            <a:endParaRPr lang="en-US"/>
          </a:p>
        </p:txBody>
      </p:sp>
    </p:spTree>
    <p:extLst>
      <p:ext uri="{BB962C8B-B14F-4D97-AF65-F5344CB8AC3E}">
        <p14:creationId xmlns:p14="http://schemas.microsoft.com/office/powerpoint/2010/main" val="2909780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271C6C-4905-411B-8589-8531945B2872}"/>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a:off x="-9184" y="2848302"/>
            <a:ext cx="12181204" cy="4603531"/>
          </a:xfrm>
          <a:prstGeom prst="rect">
            <a:avLst/>
          </a:prstGeom>
        </p:spPr>
      </p:pic>
      <p:pic>
        <p:nvPicPr>
          <p:cNvPr id="9" name="Picture 8">
            <a:extLst>
              <a:ext uri="{FF2B5EF4-FFF2-40B4-BE49-F238E27FC236}">
                <a16:creationId xmlns:a16="http://schemas.microsoft.com/office/drawing/2014/main" id="{9854A71F-CE39-4FC1-AEA0-F06041112055}"/>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tretch>
            <a:fillRect/>
          </a:stretch>
        </p:blipFill>
        <p:spPr>
          <a:xfrm>
            <a:off x="-1" y="0"/>
            <a:ext cx="12201081" cy="4578568"/>
          </a:xfrm>
          <a:prstGeom prst="rect">
            <a:avLst/>
          </a:prstGeom>
        </p:spPr>
      </p:pic>
      <p:sp>
        <p:nvSpPr>
          <p:cNvPr id="10" name="Rectangle 9">
            <a:extLst>
              <a:ext uri="{FF2B5EF4-FFF2-40B4-BE49-F238E27FC236}">
                <a16:creationId xmlns:a16="http://schemas.microsoft.com/office/drawing/2014/main" id="{4A4CB995-50DF-43FB-A9ED-6AF54281821F}"/>
              </a:ext>
            </a:extLst>
          </p:cNvPr>
          <p:cNvSpPr/>
          <p:nvPr userDrawn="1"/>
        </p:nvSpPr>
        <p:spPr>
          <a:xfrm>
            <a:off x="0" y="2119310"/>
            <a:ext cx="12191898" cy="3021724"/>
          </a:xfrm>
          <a:prstGeom prst="rect">
            <a:avLst/>
          </a:prstGeom>
          <a:solidFill>
            <a:srgbClr val="00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2326" y="2572204"/>
            <a:ext cx="5874386" cy="1391369"/>
          </a:xfrm>
        </p:spPr>
        <p:txBody>
          <a:bodyPr anchor="b">
            <a:normAutofit/>
          </a:bodyPr>
          <a:lstStyle>
            <a:lvl1pPr algn="l">
              <a:defRPr sz="2800" b="1">
                <a:solidFill>
                  <a:schemeClr val="bg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6103063" y="4036252"/>
            <a:ext cx="5863645" cy="461665"/>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1" name="Straight Connector 10">
            <a:extLst>
              <a:ext uri="{FF2B5EF4-FFF2-40B4-BE49-F238E27FC236}">
                <a16:creationId xmlns:a16="http://schemas.microsoft.com/office/drawing/2014/main" id="{47B656FC-1D3C-4067-B7CA-DA747B540A7A}"/>
              </a:ext>
            </a:extLst>
          </p:cNvPr>
          <p:cNvCxnSpPr>
            <a:cxnSpLocks/>
            <a:stCxn id="8" idx="1"/>
          </p:cNvCxnSpPr>
          <p:nvPr userDrawn="1"/>
        </p:nvCxnSpPr>
        <p:spPr>
          <a:xfrm>
            <a:off x="-9184" y="5150068"/>
            <a:ext cx="12210264"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7B5441B-6E18-4063-9B29-FC55BE05F8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2501" y="2724734"/>
            <a:ext cx="4143928" cy="1640995"/>
          </a:xfrm>
          <a:prstGeom prst="rect">
            <a:avLst/>
          </a:prstGeom>
        </p:spPr>
      </p:pic>
      <p:cxnSp>
        <p:nvCxnSpPr>
          <p:cNvPr id="13" name="Straight Connector 12">
            <a:extLst>
              <a:ext uri="{FF2B5EF4-FFF2-40B4-BE49-F238E27FC236}">
                <a16:creationId xmlns:a16="http://schemas.microsoft.com/office/drawing/2014/main" id="{2A7EE56A-14B4-4C52-926B-DFAEA4B9E285}"/>
              </a:ext>
            </a:extLst>
          </p:cNvPr>
          <p:cNvCxnSpPr>
            <a:cxnSpLocks/>
          </p:cNvCxnSpPr>
          <p:nvPr userDrawn="1"/>
        </p:nvCxnSpPr>
        <p:spPr>
          <a:xfrm>
            <a:off x="5839146" y="2399662"/>
            <a:ext cx="0" cy="22911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F22527-0AE1-4968-9ADE-4DB74928B191}"/>
              </a:ext>
            </a:extLst>
          </p:cNvPr>
          <p:cNvCxnSpPr>
            <a:cxnSpLocks/>
          </p:cNvCxnSpPr>
          <p:nvPr userDrawn="1"/>
        </p:nvCxnSpPr>
        <p:spPr>
          <a:xfrm>
            <a:off x="102" y="2119310"/>
            <a:ext cx="1219189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7F3E334-3371-4D54-8D2E-7005874B1EFD}"/>
              </a:ext>
            </a:extLst>
          </p:cNvPr>
          <p:cNvSpPr/>
          <p:nvPr userDrawn="1"/>
        </p:nvSpPr>
        <p:spPr>
          <a:xfrm>
            <a:off x="19980" y="4835216"/>
            <a:ext cx="12258470" cy="184666"/>
          </a:xfrm>
          <a:prstGeom prst="rect">
            <a:avLst/>
          </a:prstGeom>
        </p:spPr>
        <p:txBody>
          <a:bodyPr wrap="square">
            <a:spAutoFit/>
          </a:bodyPr>
          <a:lstStyle/>
          <a:p>
            <a:pPr algn="ctr"/>
            <a:r>
              <a:rPr lang="en-US" sz="600" dirty="0">
                <a:solidFill>
                  <a:schemeClr val="bg1"/>
                </a:solidFill>
                <a:latin typeface="Calibri" panose="020F0502020204030204" pitchFamily="34" charset="0"/>
              </a:rPr>
              <a:t>Copyright © 2019 Health Management Associates, Inc. All rights reserved. The content of this presentation is PROPRIETARY and CONFIDENTIAL to Health Management Associates, Inc. and only for the information of the intended recipient. Do not use, publish or redistribute without written permission from Health Management Associates, Inc.</a:t>
            </a:r>
            <a:endParaRPr lang="en-US" sz="600" dirty="0">
              <a:solidFill>
                <a:schemeClr val="bg1"/>
              </a:solidFill>
            </a:endParaRPr>
          </a:p>
        </p:txBody>
      </p:sp>
    </p:spTree>
    <p:extLst>
      <p:ext uri="{BB962C8B-B14F-4D97-AF65-F5344CB8AC3E}">
        <p14:creationId xmlns:p14="http://schemas.microsoft.com/office/powerpoint/2010/main" val="3817290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271C6C-4905-411B-8589-8531945B2872}"/>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50359"/>
          <a:stretch/>
        </p:blipFill>
        <p:spPr>
          <a:xfrm>
            <a:off x="1215841" y="5012541"/>
            <a:ext cx="9784080" cy="1835520"/>
          </a:xfrm>
          <a:prstGeom prst="rect">
            <a:avLst/>
          </a:prstGeom>
        </p:spPr>
      </p:pic>
      <p:cxnSp>
        <p:nvCxnSpPr>
          <p:cNvPr id="16" name="Straight Connector 15">
            <a:extLst>
              <a:ext uri="{FF2B5EF4-FFF2-40B4-BE49-F238E27FC236}">
                <a16:creationId xmlns:a16="http://schemas.microsoft.com/office/drawing/2014/main" id="{FAF22527-0AE1-4968-9ADE-4DB74928B191}"/>
              </a:ext>
            </a:extLst>
          </p:cNvPr>
          <p:cNvCxnSpPr>
            <a:cxnSpLocks/>
          </p:cNvCxnSpPr>
          <p:nvPr userDrawn="1"/>
        </p:nvCxnSpPr>
        <p:spPr>
          <a:xfrm>
            <a:off x="102" y="2119310"/>
            <a:ext cx="1219189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C8C06E-DE24-45EA-85B2-91AF384C9A69}"/>
              </a:ext>
            </a:extLst>
          </p:cNvPr>
          <p:cNvCxnSpPr>
            <a:cxnSpLocks/>
          </p:cNvCxnSpPr>
          <p:nvPr userDrawn="1"/>
        </p:nvCxnSpPr>
        <p:spPr>
          <a:xfrm>
            <a:off x="9285" y="4978278"/>
            <a:ext cx="12210366"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6B7E4D55-3410-402A-8E63-9DE78C7F6EB6}"/>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b="49433"/>
          <a:stretch/>
        </p:blipFill>
        <p:spPr>
          <a:xfrm>
            <a:off x="1195955" y="9939"/>
            <a:ext cx="9784080" cy="1869781"/>
          </a:xfrm>
          <a:prstGeom prst="rect">
            <a:avLst/>
          </a:prstGeom>
        </p:spPr>
      </p:pic>
      <p:cxnSp>
        <p:nvCxnSpPr>
          <p:cNvPr id="21" name="Straight Connector 20">
            <a:extLst>
              <a:ext uri="{FF2B5EF4-FFF2-40B4-BE49-F238E27FC236}">
                <a16:creationId xmlns:a16="http://schemas.microsoft.com/office/drawing/2014/main" id="{C05C0E7A-0EEA-4A7B-A759-4AF54182972A}"/>
              </a:ext>
            </a:extLst>
          </p:cNvPr>
          <p:cNvCxnSpPr>
            <a:cxnSpLocks/>
          </p:cNvCxnSpPr>
          <p:nvPr userDrawn="1"/>
        </p:nvCxnSpPr>
        <p:spPr>
          <a:xfrm>
            <a:off x="9285" y="1918138"/>
            <a:ext cx="12210366"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68174E1-8EDD-4862-9C2B-17A1DB6350BF}"/>
              </a:ext>
            </a:extLst>
          </p:cNvPr>
          <p:cNvSpPr/>
          <p:nvPr userDrawn="1"/>
        </p:nvSpPr>
        <p:spPr>
          <a:xfrm>
            <a:off x="9285" y="1918138"/>
            <a:ext cx="12191898" cy="3021724"/>
          </a:xfrm>
          <a:prstGeom prst="rect">
            <a:avLst/>
          </a:prstGeom>
          <a:solidFill>
            <a:srgbClr val="006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943B2C56-1C4F-4E61-B1C2-6D0A0A393BFB}"/>
              </a:ext>
            </a:extLst>
          </p:cNvPr>
          <p:cNvSpPr>
            <a:spLocks noGrp="1"/>
          </p:cNvSpPr>
          <p:nvPr>
            <p:ph type="ctrTitle"/>
          </p:nvPr>
        </p:nvSpPr>
        <p:spPr>
          <a:xfrm>
            <a:off x="6092326" y="2472813"/>
            <a:ext cx="5874386" cy="1391369"/>
          </a:xfrm>
        </p:spPr>
        <p:txBody>
          <a:bodyPr anchor="b">
            <a:normAutofit/>
          </a:bodyPr>
          <a:lstStyle>
            <a:lvl1pPr algn="l">
              <a:defRPr sz="2800" b="1">
                <a:solidFill>
                  <a:schemeClr val="bg1"/>
                </a:solidFill>
                <a:latin typeface="Georgia" panose="02040502050405020303" pitchFamily="18" charset="0"/>
              </a:defRPr>
            </a:lvl1pPr>
          </a:lstStyle>
          <a:p>
            <a:r>
              <a:rPr lang="en-US" dirty="0"/>
              <a:t>Click to edit Master title style</a:t>
            </a:r>
          </a:p>
        </p:txBody>
      </p:sp>
      <p:sp>
        <p:nvSpPr>
          <p:cNvPr id="23" name="Subtitle 2">
            <a:extLst>
              <a:ext uri="{FF2B5EF4-FFF2-40B4-BE49-F238E27FC236}">
                <a16:creationId xmlns:a16="http://schemas.microsoft.com/office/drawing/2014/main" id="{240F48E7-8149-41B1-90C5-C4DAA9E1224C}"/>
              </a:ext>
            </a:extLst>
          </p:cNvPr>
          <p:cNvSpPr>
            <a:spLocks noGrp="1"/>
          </p:cNvSpPr>
          <p:nvPr>
            <p:ph type="subTitle" idx="1"/>
          </p:nvPr>
        </p:nvSpPr>
        <p:spPr>
          <a:xfrm>
            <a:off x="6103063" y="3936861"/>
            <a:ext cx="5863645" cy="461665"/>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4" name="Picture 23">
            <a:extLst>
              <a:ext uri="{FF2B5EF4-FFF2-40B4-BE49-F238E27FC236}">
                <a16:creationId xmlns:a16="http://schemas.microsoft.com/office/drawing/2014/main" id="{68BF3D27-C601-425C-99DA-F3E1503437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2501" y="2625343"/>
            <a:ext cx="4143928" cy="1640995"/>
          </a:xfrm>
          <a:prstGeom prst="rect">
            <a:avLst/>
          </a:prstGeom>
        </p:spPr>
      </p:pic>
      <p:sp>
        <p:nvSpPr>
          <p:cNvPr id="25" name="Rectangle 24">
            <a:extLst>
              <a:ext uri="{FF2B5EF4-FFF2-40B4-BE49-F238E27FC236}">
                <a16:creationId xmlns:a16="http://schemas.microsoft.com/office/drawing/2014/main" id="{A8A6C9C0-67C1-4696-AADA-AE6C79EBD240}"/>
              </a:ext>
            </a:extLst>
          </p:cNvPr>
          <p:cNvSpPr/>
          <p:nvPr userDrawn="1"/>
        </p:nvSpPr>
        <p:spPr>
          <a:xfrm>
            <a:off x="19980" y="4735825"/>
            <a:ext cx="12161520" cy="184666"/>
          </a:xfrm>
          <a:prstGeom prst="rect">
            <a:avLst/>
          </a:prstGeom>
        </p:spPr>
        <p:txBody>
          <a:bodyPr wrap="square">
            <a:noAutofit/>
          </a:bodyPr>
          <a:lstStyle/>
          <a:p>
            <a:pPr algn="ctr"/>
            <a:r>
              <a:rPr lang="en-US" sz="600" dirty="0">
                <a:solidFill>
                  <a:schemeClr val="bg1"/>
                </a:solidFill>
                <a:latin typeface="Calibri" panose="020F0502020204030204" pitchFamily="34" charset="0"/>
              </a:rPr>
              <a:t>Copyright © 2020 Health Management Associates, Inc. All rights reserved. The content of this presentation is PROPRIETARY and CONFIDENTIAL to Health Management Associates, Inc. and only for the information of the intended recipient. Do not use, publish or redistribute without written permission from Health Management Associates, Inc.</a:t>
            </a:r>
            <a:endParaRPr lang="en-US" sz="600" dirty="0">
              <a:solidFill>
                <a:schemeClr val="bg1"/>
              </a:solidFill>
            </a:endParaRPr>
          </a:p>
        </p:txBody>
      </p:sp>
    </p:spTree>
    <p:extLst>
      <p:ext uri="{BB962C8B-B14F-4D97-AF65-F5344CB8AC3E}">
        <p14:creationId xmlns:p14="http://schemas.microsoft.com/office/powerpoint/2010/main" val="3416264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182" y="1020556"/>
            <a:ext cx="10515600" cy="4351338"/>
          </a:xfrm>
        </p:spPr>
        <p:txBody>
          <a:bodyPr>
            <a:noAutofit/>
          </a:bodyPr>
          <a:lstStyle>
            <a:lvl1pPr marL="228600" indent="-228600">
              <a:buClr>
                <a:srgbClr val="006498"/>
              </a:buClr>
              <a:buFont typeface="Calibri" panose="020F0502020204030204" pitchFamily="34" charset="0"/>
              <a:buChar char="+"/>
              <a:defRPr sz="1800">
                <a:solidFill>
                  <a:schemeClr val="bg2">
                    <a:lumMod val="50000"/>
                  </a:schemeClr>
                </a:solidFill>
              </a:defRPr>
            </a:lvl1pPr>
            <a:lvl2pPr marL="685800" indent="-228600">
              <a:buClr>
                <a:srgbClr val="006498"/>
              </a:buClr>
              <a:buFont typeface="Calibri" panose="020F0502020204030204" pitchFamily="34" charset="0"/>
              <a:buChar char="+"/>
              <a:defRPr sz="1600">
                <a:solidFill>
                  <a:schemeClr val="bg2">
                    <a:lumMod val="50000"/>
                  </a:schemeClr>
                </a:solidFill>
              </a:defRPr>
            </a:lvl2pPr>
            <a:lvl3pPr marL="1143000" indent="-228600">
              <a:buClr>
                <a:srgbClr val="006498"/>
              </a:buClr>
              <a:buFont typeface="Calibri" panose="020F0502020204030204" pitchFamily="34" charset="0"/>
              <a:buChar char="+"/>
              <a:defRPr sz="1600">
                <a:solidFill>
                  <a:schemeClr val="bg2">
                    <a:lumMod val="50000"/>
                  </a:schemeClr>
                </a:solidFill>
              </a:defRPr>
            </a:lvl3pPr>
            <a:lvl4pPr marL="1600200" indent="-228600">
              <a:buClr>
                <a:srgbClr val="006498"/>
              </a:buClr>
              <a:buFont typeface="Calibri" panose="020F0502020204030204" pitchFamily="34" charset="0"/>
              <a:buChar char="+"/>
              <a:defRPr sz="1600">
                <a:solidFill>
                  <a:schemeClr val="bg2">
                    <a:lumMod val="50000"/>
                  </a:schemeClr>
                </a:solidFill>
              </a:defRPr>
            </a:lvl4pPr>
          </a:lstStyle>
          <a:p>
            <a:pPr lvl="0"/>
            <a:r>
              <a:rPr lang="en-US" dirty="0"/>
              <a:t>Click to edit Master text styles</a:t>
            </a:r>
          </a:p>
          <a:p>
            <a:pPr lvl="1"/>
            <a:r>
              <a:rPr lang="en-US" dirty="0"/>
              <a:t>Level 2</a:t>
            </a:r>
          </a:p>
          <a:p>
            <a:pPr lvl="2"/>
            <a:r>
              <a:rPr lang="en-US" dirty="0"/>
              <a:t>Level 3</a:t>
            </a:r>
          </a:p>
          <a:p>
            <a:pPr lvl="3"/>
            <a:r>
              <a:rPr lang="en-US" dirty="0"/>
              <a:t>Level 4</a:t>
            </a:r>
          </a:p>
        </p:txBody>
      </p:sp>
      <p:cxnSp>
        <p:nvCxnSpPr>
          <p:cNvPr id="7" name="Straight Connector 6">
            <a:extLst>
              <a:ext uri="{FF2B5EF4-FFF2-40B4-BE49-F238E27FC236}">
                <a16:creationId xmlns:a16="http://schemas.microsoft.com/office/drawing/2014/main" id="{DB1DE416-0092-4B12-BBBC-29D37BE14CB5}"/>
              </a:ext>
            </a:extLst>
          </p:cNvPr>
          <p:cNvCxnSpPr>
            <a:cxnSpLocks/>
          </p:cNvCxnSpPr>
          <p:nvPr userDrawn="1"/>
        </p:nvCxnSpPr>
        <p:spPr>
          <a:xfrm>
            <a:off x="0" y="783771"/>
            <a:ext cx="12192000"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70F21A-86C6-4307-8977-17E8820AB709}"/>
              </a:ext>
            </a:extLst>
          </p:cNvPr>
          <p:cNvSpPr txBox="1"/>
          <p:nvPr userDrawn="1"/>
        </p:nvSpPr>
        <p:spPr>
          <a:xfrm>
            <a:off x="521182" y="294218"/>
            <a:ext cx="5995232" cy="353943"/>
          </a:xfrm>
          <a:prstGeom prst="rect">
            <a:avLst/>
          </a:prstGeom>
          <a:noFill/>
        </p:spPr>
        <p:txBody>
          <a:bodyPr wrap="square" rtlCol="0">
            <a:spAutoFit/>
          </a:bodyPr>
          <a:lstStyle/>
          <a:p>
            <a:endParaRPr lang="en-US" sz="1700" b="1" cap="all" dirty="0">
              <a:solidFill>
                <a:srgbClr val="552733"/>
              </a:solidFill>
              <a:latin typeface="Arial" charset="0"/>
              <a:ea typeface="Arial" charset="0"/>
              <a:cs typeface="Arial" charset="0"/>
            </a:endParaRPr>
          </a:p>
        </p:txBody>
      </p:sp>
      <p:cxnSp>
        <p:nvCxnSpPr>
          <p:cNvPr id="9" name="Straight Connector 8">
            <a:extLst>
              <a:ext uri="{FF2B5EF4-FFF2-40B4-BE49-F238E27FC236}">
                <a16:creationId xmlns:a16="http://schemas.microsoft.com/office/drawing/2014/main" id="{1CB32738-7047-4E16-9ED3-C994C1920DD4}"/>
              </a:ext>
            </a:extLst>
          </p:cNvPr>
          <p:cNvCxnSpPr/>
          <p:nvPr userDrawn="1"/>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D705C4E-A609-4779-A752-4B3E21B00F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1" name="Rectangle 10">
            <a:extLst>
              <a:ext uri="{FF2B5EF4-FFF2-40B4-BE49-F238E27FC236}">
                <a16:creationId xmlns:a16="http://schemas.microsoft.com/office/drawing/2014/main" id="{224E4DB4-0D01-4B5E-803C-2CFA72144178}"/>
              </a:ext>
            </a:extLst>
          </p:cNvPr>
          <p:cNvSpPr/>
          <p:nvPr userDrawn="1"/>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2020 Health Management Associates, Inc. All rights reserved. PROPRIETARY and CONFIDENTIAL</a:t>
            </a:r>
            <a:endParaRPr lang="en-US" sz="900" dirty="0">
              <a:solidFill>
                <a:schemeClr val="bg2">
                  <a:lumMod val="75000"/>
                </a:schemeClr>
              </a:solidFill>
            </a:endParaRPr>
          </a:p>
        </p:txBody>
      </p:sp>
      <p:sp>
        <p:nvSpPr>
          <p:cNvPr id="22" name="Title 1">
            <a:extLst>
              <a:ext uri="{FF2B5EF4-FFF2-40B4-BE49-F238E27FC236}">
                <a16:creationId xmlns:a16="http://schemas.microsoft.com/office/drawing/2014/main" id="{6B9CFD70-1757-4F7A-8D12-077649A22A91}"/>
              </a:ext>
            </a:extLst>
          </p:cNvPr>
          <p:cNvSpPr>
            <a:spLocks noGrp="1"/>
          </p:cNvSpPr>
          <p:nvPr>
            <p:ph type="title"/>
          </p:nvPr>
        </p:nvSpPr>
        <p:spPr>
          <a:xfrm>
            <a:off x="629466" y="310542"/>
            <a:ext cx="10515600" cy="353943"/>
          </a:xfrm>
        </p:spPr>
        <p:txBody>
          <a:bodyPr>
            <a:noAutofit/>
          </a:bodyPr>
          <a:lstStyle>
            <a:lvl1pPr>
              <a:defRPr sz="1700" b="1" cap="none" baseline="0">
                <a:solidFill>
                  <a:srgbClr val="55273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Slide Number Placeholder 1">
            <a:extLst>
              <a:ext uri="{FF2B5EF4-FFF2-40B4-BE49-F238E27FC236}">
                <a16:creationId xmlns:a16="http://schemas.microsoft.com/office/drawing/2014/main" id="{22688FD3-84CB-4EEC-BA3D-A4063F871978}"/>
              </a:ext>
            </a:extLst>
          </p:cNvPr>
          <p:cNvSpPr txBox="1">
            <a:spLocks/>
          </p:cNvSpPr>
          <p:nvPr userDrawn="1"/>
        </p:nvSpPr>
        <p:spPr>
          <a:xfrm>
            <a:off x="9889919"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34C4-EE4C-9B4C-AF72-899D9164FD59}" type="slidenum">
              <a:rPr lang="en-US" smtClean="0"/>
              <a:pPr/>
              <a:t>‹#›</a:t>
            </a:fld>
            <a:endParaRPr lang="en-US" dirty="0"/>
          </a:p>
        </p:txBody>
      </p:sp>
    </p:spTree>
    <p:extLst>
      <p:ext uri="{BB962C8B-B14F-4D97-AF65-F5344CB8AC3E}">
        <p14:creationId xmlns:p14="http://schemas.microsoft.com/office/powerpoint/2010/main" val="3266468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CE02BC0-6501-415D-8955-B8B67F5E19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14" name="Rectangle 13">
            <a:extLst>
              <a:ext uri="{FF2B5EF4-FFF2-40B4-BE49-F238E27FC236}">
                <a16:creationId xmlns:a16="http://schemas.microsoft.com/office/drawing/2014/main" id="{2C9BD901-EB0C-4FFA-AFC0-01EA21C1038B}"/>
              </a:ext>
            </a:extLst>
          </p:cNvPr>
          <p:cNvSpPr/>
          <p:nvPr userDrawn="1"/>
        </p:nvSpPr>
        <p:spPr>
          <a:xfrm>
            <a:off x="0" y="0"/>
            <a:ext cx="12192000" cy="6858000"/>
          </a:xfrm>
          <a:prstGeom prst="rect">
            <a:avLst/>
          </a:prstGeom>
          <a:solidFill>
            <a:srgbClr val="0066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470F21A-86C6-4307-8977-17E8820AB709}"/>
              </a:ext>
            </a:extLst>
          </p:cNvPr>
          <p:cNvSpPr txBox="1"/>
          <p:nvPr userDrawn="1"/>
        </p:nvSpPr>
        <p:spPr>
          <a:xfrm>
            <a:off x="521182" y="294218"/>
            <a:ext cx="5995232" cy="353943"/>
          </a:xfrm>
          <a:prstGeom prst="rect">
            <a:avLst/>
          </a:prstGeom>
          <a:noFill/>
        </p:spPr>
        <p:txBody>
          <a:bodyPr wrap="square" rtlCol="0">
            <a:spAutoFit/>
          </a:bodyPr>
          <a:lstStyle/>
          <a:p>
            <a:endParaRPr lang="en-US" sz="1700" b="1" cap="all" dirty="0">
              <a:solidFill>
                <a:srgbClr val="552733"/>
              </a:solidFill>
              <a:latin typeface="Arial" charset="0"/>
              <a:ea typeface="Arial" charset="0"/>
              <a:cs typeface="Arial" charset="0"/>
            </a:endParaRPr>
          </a:p>
        </p:txBody>
      </p:sp>
      <p:sp>
        <p:nvSpPr>
          <p:cNvPr id="13" name="Title 1">
            <a:extLst>
              <a:ext uri="{FF2B5EF4-FFF2-40B4-BE49-F238E27FC236}">
                <a16:creationId xmlns:a16="http://schemas.microsoft.com/office/drawing/2014/main" id="{156EC490-0140-4F99-8376-F51AFDA85736}"/>
              </a:ext>
            </a:extLst>
          </p:cNvPr>
          <p:cNvSpPr>
            <a:spLocks noGrp="1"/>
          </p:cNvSpPr>
          <p:nvPr>
            <p:ph type="ctrTitle"/>
          </p:nvPr>
        </p:nvSpPr>
        <p:spPr>
          <a:xfrm>
            <a:off x="3158807" y="2460621"/>
            <a:ext cx="5874386" cy="1391369"/>
          </a:xfrm>
        </p:spPr>
        <p:txBody>
          <a:bodyPr anchor="b">
            <a:normAutofit/>
          </a:bodyPr>
          <a:lstStyle>
            <a:lvl1pPr algn="l">
              <a:defRPr sz="2800" b="1">
                <a:solidFill>
                  <a:schemeClr val="bg1"/>
                </a:solidFill>
                <a:latin typeface="Georgia" panose="02040502050405020303" pitchFamily="18" charset="0"/>
              </a:defRPr>
            </a:lvl1pPr>
          </a:lstStyle>
          <a:p>
            <a:r>
              <a:rPr lang="en-US" dirty="0"/>
              <a:t>Click to edit Master title style</a:t>
            </a:r>
          </a:p>
        </p:txBody>
      </p:sp>
      <p:pic>
        <p:nvPicPr>
          <p:cNvPr id="15" name="Picture 14">
            <a:extLst>
              <a:ext uri="{FF2B5EF4-FFF2-40B4-BE49-F238E27FC236}">
                <a16:creationId xmlns:a16="http://schemas.microsoft.com/office/drawing/2014/main" id="{52680A83-30EB-4FB5-BE77-AAA2B85ECE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155" y="6137667"/>
            <a:ext cx="11557958" cy="420788"/>
          </a:xfrm>
          <a:prstGeom prst="rect">
            <a:avLst/>
          </a:prstGeom>
        </p:spPr>
      </p:pic>
      <p:cxnSp>
        <p:nvCxnSpPr>
          <p:cNvPr id="16" name="Straight Connector 15">
            <a:extLst>
              <a:ext uri="{FF2B5EF4-FFF2-40B4-BE49-F238E27FC236}">
                <a16:creationId xmlns:a16="http://schemas.microsoft.com/office/drawing/2014/main" id="{29BF71F1-90DD-4E33-A4E9-6504A1379BC4}"/>
              </a:ext>
            </a:extLst>
          </p:cNvPr>
          <p:cNvCxnSpPr>
            <a:cxnSpLocks/>
          </p:cNvCxnSpPr>
          <p:nvPr userDrawn="1"/>
        </p:nvCxnSpPr>
        <p:spPr>
          <a:xfrm>
            <a:off x="0" y="5859783"/>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489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4176638" y="6627168"/>
            <a:ext cx="8015362" cy="230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6627169"/>
            <a:ext cx="2572469" cy="230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2572469" y="6627168"/>
            <a:ext cx="1604169" cy="230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322928" y="6293328"/>
            <a:ext cx="11545824" cy="230832"/>
          </a:xfrm>
          <a:prstGeom prst="rect">
            <a:avLst/>
          </a:prstGeom>
        </p:spPr>
        <p:txBody>
          <a:bodyPr wrap="square" anchor="b" anchorCtr="0">
            <a:spAutoFit/>
          </a:bodyPr>
          <a:lstStyle>
            <a:lvl1pPr marL="0" indent="0" algn="l">
              <a:lnSpc>
                <a:spcPct val="100000"/>
              </a:lnSpc>
              <a:spcBef>
                <a:spcPts val="0"/>
              </a:spcBef>
              <a:buNone/>
              <a:defRPr sz="900">
                <a:solidFill>
                  <a:schemeClr val="accent5"/>
                </a:solidFill>
                <a:latin typeface="+mn-lt"/>
              </a:defRPr>
            </a:lvl1pPr>
            <a:lvl2pPr>
              <a:defRPr sz="2000">
                <a:solidFill>
                  <a:schemeClr val="accent5"/>
                </a:solidFill>
                <a:latin typeface="+mj-lt"/>
              </a:defRPr>
            </a:lvl2pPr>
            <a:lvl3pPr>
              <a:defRPr sz="1400">
                <a:solidFill>
                  <a:schemeClr val="accent5"/>
                </a:solidFill>
                <a:latin typeface="+mj-lt"/>
              </a:defRPr>
            </a:lvl3pPr>
            <a:lvl4pPr>
              <a:defRPr sz="1200">
                <a:solidFill>
                  <a:schemeClr val="accent5"/>
                </a:solidFill>
                <a:latin typeface="+mj-lt"/>
              </a:defRPr>
            </a:lvl4pPr>
            <a:lvl5pPr>
              <a:defRPr sz="1200">
                <a:solidFill>
                  <a:schemeClr val="accent5"/>
                </a:solidFill>
                <a:latin typeface="+mj-lt"/>
              </a:defRPr>
            </a:lvl5pPr>
          </a:lstStyle>
          <a:p>
            <a:pPr lvl="0"/>
            <a:r>
              <a:rPr lang="en-US" dirty="0"/>
              <a:t>NOTES: </a:t>
            </a:r>
          </a:p>
        </p:txBody>
      </p:sp>
      <p:sp>
        <p:nvSpPr>
          <p:cNvPr id="17" name="Rectangle 6">
            <a:extLst>
              <a:ext uri="{FF2B5EF4-FFF2-40B4-BE49-F238E27FC236}">
                <a16:creationId xmlns:a16="http://schemas.microsoft.com/office/drawing/2014/main" id="{8B4AE875-188B-4B6A-B4C2-5FD36226681D}"/>
              </a:ext>
            </a:extLst>
          </p:cNvPr>
          <p:cNvSpPr>
            <a:spLocks noChangeArrowheads="1"/>
          </p:cNvSpPr>
          <p:nvPr userDrawn="1"/>
        </p:nvSpPr>
        <p:spPr bwMode="auto">
          <a:xfrm>
            <a:off x="137660" y="6646406"/>
            <a:ext cx="1262115" cy="192358"/>
          </a:xfrm>
          <a:prstGeom prst="rect">
            <a:avLst/>
          </a:prstGeom>
          <a:noFill/>
          <a:ln w="9525">
            <a:noFill/>
            <a:miter lim="800000"/>
            <a:headEnd/>
            <a:tailEnd/>
          </a:ln>
        </p:spPr>
        <p:txBody>
          <a:bodyPr wrap="none" lIns="68577" tIns="34289" rIns="68577" bIns="34289">
            <a:spAutoFit/>
          </a:bodyPr>
          <a:lstStyle/>
          <a:p>
            <a:pPr defTabSz="685800" eaLnBrk="0" fontAlgn="base" hangingPunct="0">
              <a:spcBef>
                <a:spcPct val="0"/>
              </a:spcBef>
              <a:spcAft>
                <a:spcPct val="0"/>
              </a:spcAft>
              <a:defRPr/>
            </a:pPr>
            <a:r>
              <a:rPr lang="en-US" sz="800" dirty="0">
                <a:solidFill>
                  <a:schemeClr val="bg1"/>
                </a:solidFill>
                <a:latin typeface="+mn-lt"/>
                <a:ea typeface="ヒラギノ角ゴ Pro W3" pitchFamily="-112" charset="-128"/>
                <a:cs typeface="Segoe UI" pitchFamily="34" charset="0"/>
              </a:rPr>
              <a:t>©2021 LEAVITT PARTNERS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11590111" y="6627170"/>
            <a:ext cx="378619" cy="230830"/>
          </a:xfrm>
          <a:prstGeom prst="rect">
            <a:avLst/>
          </a:prstGeom>
          <a:noFill/>
        </p:spPr>
        <p:txBody>
          <a:bodyPr wrap="square" lIns="68577" tIns="34289" rIns="68577" bIns="34289" rtlCol="0">
            <a:spAutoFit/>
          </a:bodyPr>
          <a:lstStyle/>
          <a:p>
            <a:pPr algn="r" defTabSz="685800"/>
            <a:fld id="{879E2ECD-52C4-4036-9BD3-F4AEC1C18931}" type="slidenum">
              <a:rPr lang="en-US" sz="1050">
                <a:solidFill>
                  <a:schemeClr val="bg1"/>
                </a:solidFill>
                <a:latin typeface="+mn-lt"/>
              </a:rPr>
              <a:pPr algn="r" defTabSz="685800"/>
              <a:t>‹#›</a:t>
            </a:fld>
            <a:endParaRPr lang="en-US" sz="1050"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322927" y="152400"/>
            <a:ext cx="10872686" cy="624834"/>
          </a:xfrm>
          <a:prstGeom prst="rect">
            <a:avLst/>
          </a:prstGeom>
        </p:spPr>
        <p:txBody>
          <a:bodyPr lIns="91438" tIns="0" rIns="91438" bIns="0" anchor="ctr" anchorCtr="0">
            <a:noAutofit/>
          </a:bodyPr>
          <a:lstStyle>
            <a:lvl1pPr algn="l">
              <a:defRPr sz="3200" b="0">
                <a:solidFill>
                  <a:schemeClr val="tx2"/>
                </a:solidFill>
                <a:latin typeface="+mj-lt"/>
              </a:defRPr>
            </a:lvl1pPr>
          </a:lstStyle>
          <a:p>
            <a:r>
              <a:rPr lang="en-US" dirty="0"/>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323089" y="929635"/>
            <a:ext cx="11545824" cy="5294569"/>
          </a:xfrm>
          <a:prstGeom prst="rect">
            <a:avLst/>
          </a:prstGeom>
        </p:spPr>
        <p:txBody>
          <a:bodyPr/>
          <a:lstStyle>
            <a:lvl1pPr marL="0" indent="0">
              <a:buNone/>
              <a:defRPr sz="2400">
                <a:solidFill>
                  <a:schemeClr val="accent5"/>
                </a:solidFill>
                <a:latin typeface="+mn-lt"/>
              </a:defRPr>
            </a:lvl1pPr>
            <a:lvl2pPr>
              <a:defRPr sz="2000">
                <a:solidFill>
                  <a:schemeClr val="accent5"/>
                </a:solidFill>
                <a:latin typeface="+mn-lt"/>
              </a:defRPr>
            </a:lvl2pPr>
            <a:lvl3pPr>
              <a:defRPr sz="1400">
                <a:solidFill>
                  <a:schemeClr val="accent5"/>
                </a:solidFill>
                <a:latin typeface="+mn-lt"/>
              </a:defRPr>
            </a:lvl3pPr>
            <a:lvl4pPr>
              <a:defRPr sz="1200">
                <a:solidFill>
                  <a:schemeClr val="accent5"/>
                </a:solidFill>
                <a:latin typeface="+mn-lt"/>
              </a:defRPr>
            </a:lvl4pPr>
            <a:lvl5pPr>
              <a:defRPr sz="12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BDE58C00-3E75-475C-95AE-B63E2DDC0B62}"/>
              </a:ext>
            </a:extLst>
          </p:cNvPr>
          <p:cNvPicPr>
            <a:picLocks noChangeAspect="1"/>
          </p:cNvPicPr>
          <p:nvPr userDrawn="1"/>
        </p:nvPicPr>
        <p:blipFill>
          <a:blip r:embed="rId2"/>
          <a:stretch>
            <a:fillRect/>
          </a:stretch>
        </p:blipFill>
        <p:spPr>
          <a:xfrm>
            <a:off x="11245417" y="152400"/>
            <a:ext cx="623334" cy="621792"/>
          </a:xfrm>
          <a:prstGeom prst="rect">
            <a:avLst/>
          </a:prstGeom>
        </p:spPr>
      </p:pic>
    </p:spTree>
    <p:extLst>
      <p:ext uri="{BB962C8B-B14F-4D97-AF65-F5344CB8AC3E}">
        <p14:creationId xmlns:p14="http://schemas.microsoft.com/office/powerpoint/2010/main" val="287345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CA286-75F1-9448-8DE5-E4189803C80E}"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CA286-75F1-9448-8DE5-E4189803C80E}"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CA286-75F1-9448-8DE5-E4189803C80E}"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1CA286-75F1-9448-8DE5-E4189803C80E}"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CA286-75F1-9448-8DE5-E4189803C80E}"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1CA286-75F1-9448-8DE5-E4189803C80E}"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1CA286-75F1-9448-8DE5-E4189803C80E}"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BC63C-A90F-384A-918D-1423499908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A286-75F1-9448-8DE5-E4189803C80E}" type="datetimeFigureOut">
              <a:rPr lang="en-US" smtClean="0"/>
              <a:t>9/2/2021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BC63C-A90F-384A-918D-1423499908E7}" type="slidenum">
              <a:rPr lang="en-US" smtClean="0"/>
              <a:t>‹#›</a:t>
            </a:fld>
            <a:endParaRPr lang="en-US"/>
          </a:p>
        </p:txBody>
      </p:sp>
    </p:spTree>
    <p:extLst>
      <p:ext uri="{BB962C8B-B14F-4D97-AF65-F5344CB8AC3E}">
        <p14:creationId xmlns:p14="http://schemas.microsoft.com/office/powerpoint/2010/main" val="1812419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D333F1-00CF-4DC1-B5CC-F1C6802D1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091E7E-BD2B-45CA-A6FD-605E665A8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66A4D-C342-4BEF-BFB1-D5AB918902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49BD5-6E1E-4893-A97B-C39F1600F123}" type="datetimeFigureOut">
              <a:rPr lang="en-US" smtClean="0"/>
              <a:t>9/2/2021</a:t>
            </a:fld>
            <a:endParaRPr lang="en-US"/>
          </a:p>
        </p:txBody>
      </p:sp>
      <p:sp>
        <p:nvSpPr>
          <p:cNvPr id="5" name="Footer Placeholder 4">
            <a:extLst>
              <a:ext uri="{FF2B5EF4-FFF2-40B4-BE49-F238E27FC236}">
                <a16:creationId xmlns:a16="http://schemas.microsoft.com/office/drawing/2014/main" id="{5EB75B25-9490-46D7-83B1-669D05CAE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24F330-7B33-4279-86AA-176A77E51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28AD-680F-4785-852B-2E5D4D634529}" type="slidenum">
              <a:rPr lang="en-US" smtClean="0"/>
              <a:t>‹#›</a:t>
            </a:fld>
            <a:endParaRPr lang="en-US"/>
          </a:p>
        </p:txBody>
      </p:sp>
    </p:spTree>
    <p:extLst>
      <p:ext uri="{BB962C8B-B14F-4D97-AF65-F5344CB8AC3E}">
        <p14:creationId xmlns:p14="http://schemas.microsoft.com/office/powerpoint/2010/main" val="36194134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A286-75F1-9448-8DE5-E4189803C80E}" type="datetimeFigureOut">
              <a:rPr lang="en-US" smtClean="0"/>
              <a:t>9/2/2021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BC63C-A90F-384A-918D-1423499908E7}" type="slidenum">
              <a:rPr lang="en-US" smtClean="0"/>
              <a:t>‹#›</a:t>
            </a:fld>
            <a:endParaRPr lang="en-US"/>
          </a:p>
        </p:txBody>
      </p:sp>
    </p:spTree>
    <p:extLst>
      <p:ext uri="{BB962C8B-B14F-4D97-AF65-F5344CB8AC3E}">
        <p14:creationId xmlns:p14="http://schemas.microsoft.com/office/powerpoint/2010/main" val="155904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hyperlink" Target="http://www.healthmanagement.com/" TargetMode="External"/><Relationship Id="rId10" Type="http://schemas.openxmlformats.org/officeDocument/2006/relationships/image" Target="../media/image23.jpg"/><Relationship Id="rId4" Type="http://schemas.openxmlformats.org/officeDocument/2006/relationships/image" Target="../media/image18.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A201D3-F27B-1543-B887-6EE76FDF40B1}"/>
              </a:ext>
            </a:extLst>
          </p:cNvPr>
          <p:cNvPicPr>
            <a:picLocks noChangeAspect="1"/>
          </p:cNvPicPr>
          <p:nvPr/>
        </p:nvPicPr>
        <p:blipFill>
          <a:blip r:embed="rId2"/>
          <a:srcRect/>
          <a:stretch/>
        </p:blipFill>
        <p:spPr>
          <a:xfrm>
            <a:off x="0" y="1141835"/>
            <a:ext cx="12192000" cy="4864608"/>
          </a:xfrm>
          <a:prstGeom prst="rect">
            <a:avLst/>
          </a:prstGeom>
        </p:spPr>
      </p:pic>
      <p:sp>
        <p:nvSpPr>
          <p:cNvPr id="11" name="Rectangle 10">
            <a:extLst>
              <a:ext uri="{FF2B5EF4-FFF2-40B4-BE49-F238E27FC236}">
                <a16:creationId xmlns:a16="http://schemas.microsoft.com/office/drawing/2014/main" id="{DFC06C84-CE2A-A244-AF9D-32413BEED36B}"/>
              </a:ext>
            </a:extLst>
          </p:cNvPr>
          <p:cNvSpPr/>
          <p:nvPr/>
        </p:nvSpPr>
        <p:spPr>
          <a:xfrm>
            <a:off x="-25400" y="1112097"/>
            <a:ext cx="12303850" cy="4880762"/>
          </a:xfrm>
          <a:prstGeom prst="rect">
            <a:avLst/>
          </a:prstGeom>
          <a:solidFill>
            <a:srgbClr val="006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1070A6D-4580-424C-9815-F783C348314A}"/>
              </a:ext>
            </a:extLst>
          </p:cNvPr>
          <p:cNvSpPr/>
          <p:nvPr/>
        </p:nvSpPr>
        <p:spPr>
          <a:xfrm>
            <a:off x="19980" y="6530252"/>
            <a:ext cx="12258470" cy="184666"/>
          </a:xfrm>
          <a:prstGeom prst="rect">
            <a:avLst/>
          </a:prstGeom>
        </p:spPr>
        <p:txBody>
          <a:bodyPr wrap="square">
            <a:spAutoFit/>
          </a:bodyPr>
          <a:lstStyle/>
          <a:p>
            <a:pPr algn="ctr"/>
            <a:r>
              <a:rPr lang="en-US" sz="600" dirty="0">
                <a:solidFill>
                  <a:schemeClr val="bg1"/>
                </a:solidFill>
                <a:latin typeface="Calibri" panose="020F0502020204030204" pitchFamily="34" charset="0"/>
              </a:rPr>
              <a:t>Copyright © 2021 Health Management Associates, Inc. All rights reserved. The content of this presentation is PROPRIETARY and CONFIDENTIAL to Health Management Associates, Inc. and only for the information of the intended recipient. Do not use, publish or redistribute without written permission from Health Management Associates, Inc.</a:t>
            </a:r>
            <a:endParaRPr lang="en-US" sz="600" dirty="0">
              <a:solidFill>
                <a:schemeClr val="bg1"/>
              </a:solidFill>
            </a:endParaRPr>
          </a:p>
        </p:txBody>
      </p:sp>
      <p:sp>
        <p:nvSpPr>
          <p:cNvPr id="20" name="TextBox 19">
            <a:extLst>
              <a:ext uri="{FF2B5EF4-FFF2-40B4-BE49-F238E27FC236}">
                <a16:creationId xmlns:a16="http://schemas.microsoft.com/office/drawing/2014/main" id="{00771659-E4DA-824F-924E-0F2B52BAADDC}"/>
              </a:ext>
            </a:extLst>
          </p:cNvPr>
          <p:cNvSpPr txBox="1"/>
          <p:nvPr/>
        </p:nvSpPr>
        <p:spPr>
          <a:xfrm>
            <a:off x="1040524" y="1999569"/>
            <a:ext cx="4956239" cy="1754326"/>
          </a:xfrm>
          <a:prstGeom prst="rect">
            <a:avLst/>
          </a:prstGeom>
          <a:noFill/>
        </p:spPr>
        <p:txBody>
          <a:bodyPr wrap="square" rtlCol="0">
            <a:spAutoFit/>
          </a:bodyPr>
          <a:lstStyle/>
          <a:p>
            <a:r>
              <a:rPr lang="en-US" sz="3600" b="1" dirty="0">
                <a:solidFill>
                  <a:schemeClr val="bg1"/>
                </a:solidFill>
                <a:latin typeface="Georgia" charset="0"/>
                <a:ea typeface="Georgia" charset="0"/>
                <a:cs typeface="Georgia" charset="0"/>
              </a:rPr>
              <a:t>Strategic Implications of the New 1115 Waiver</a:t>
            </a:r>
          </a:p>
        </p:txBody>
      </p:sp>
      <p:sp>
        <p:nvSpPr>
          <p:cNvPr id="21" name="TextBox 20">
            <a:extLst>
              <a:ext uri="{FF2B5EF4-FFF2-40B4-BE49-F238E27FC236}">
                <a16:creationId xmlns:a16="http://schemas.microsoft.com/office/drawing/2014/main" id="{CD1EA607-C1DD-1145-A259-5E0608F324E0}"/>
              </a:ext>
            </a:extLst>
          </p:cNvPr>
          <p:cNvSpPr txBox="1"/>
          <p:nvPr/>
        </p:nvSpPr>
        <p:spPr>
          <a:xfrm>
            <a:off x="1040524" y="4150902"/>
            <a:ext cx="2907587" cy="461665"/>
          </a:xfrm>
          <a:prstGeom prst="rect">
            <a:avLst/>
          </a:prstGeom>
          <a:noFill/>
        </p:spPr>
        <p:txBody>
          <a:bodyPr wrap="square" rtlCol="0">
            <a:spAutoFit/>
          </a:bodyPr>
          <a:lstStyle/>
          <a:p>
            <a:r>
              <a:rPr lang="en-US" sz="1200" dirty="0">
                <a:solidFill>
                  <a:schemeClr val="bg1"/>
                </a:solidFill>
              </a:rPr>
              <a:t>By </a:t>
            </a:r>
            <a:r>
              <a:rPr lang="en-US" sz="1200" b="1" dirty="0">
                <a:solidFill>
                  <a:schemeClr val="bg1"/>
                </a:solidFill>
              </a:rPr>
              <a:t>Josh Rubin and Cara Henley</a:t>
            </a:r>
            <a:br>
              <a:rPr lang="en-US" sz="1200" dirty="0">
                <a:solidFill>
                  <a:schemeClr val="bg1"/>
                </a:solidFill>
              </a:rPr>
            </a:br>
            <a:r>
              <a:rPr lang="en-US" sz="1200" dirty="0">
                <a:solidFill>
                  <a:schemeClr val="bg1"/>
                </a:solidFill>
              </a:rPr>
              <a:t>September 3, 2021</a:t>
            </a:r>
          </a:p>
        </p:txBody>
      </p:sp>
      <p:sp>
        <p:nvSpPr>
          <p:cNvPr id="13" name="Rectangle 12">
            <a:extLst>
              <a:ext uri="{FF2B5EF4-FFF2-40B4-BE49-F238E27FC236}">
                <a16:creationId xmlns:a16="http://schemas.microsoft.com/office/drawing/2014/main" id="{97998A12-76D6-8142-A237-FC069A9A9515}"/>
              </a:ext>
            </a:extLst>
          </p:cNvPr>
          <p:cNvSpPr/>
          <p:nvPr/>
        </p:nvSpPr>
        <p:spPr>
          <a:xfrm>
            <a:off x="-154379" y="5994745"/>
            <a:ext cx="12346379" cy="955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pic>
        <p:nvPicPr>
          <p:cNvPr id="14" name="Picture 13">
            <a:extLst>
              <a:ext uri="{FF2B5EF4-FFF2-40B4-BE49-F238E27FC236}">
                <a16:creationId xmlns:a16="http://schemas.microsoft.com/office/drawing/2014/main" id="{E6EF0444-7B84-2047-A6C8-40839420E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871"/>
            <a:ext cx="12192000" cy="935468"/>
          </a:xfrm>
          <a:prstGeom prst="rect">
            <a:avLst/>
          </a:prstGeom>
        </p:spPr>
      </p:pic>
      <p:pic>
        <p:nvPicPr>
          <p:cNvPr id="15" name="Picture 14">
            <a:extLst>
              <a:ext uri="{FF2B5EF4-FFF2-40B4-BE49-F238E27FC236}">
                <a16:creationId xmlns:a16="http://schemas.microsoft.com/office/drawing/2014/main" id="{4DCAD606-9681-884E-9813-05C362999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1447"/>
            <a:ext cx="12192000" cy="463891"/>
          </a:xfrm>
          <a:prstGeom prst="rect">
            <a:avLst/>
          </a:prstGeom>
        </p:spPr>
      </p:pic>
      <p:cxnSp>
        <p:nvCxnSpPr>
          <p:cNvPr id="16" name="Straight Connector 15">
            <a:extLst>
              <a:ext uri="{FF2B5EF4-FFF2-40B4-BE49-F238E27FC236}">
                <a16:creationId xmlns:a16="http://schemas.microsoft.com/office/drawing/2014/main" id="{4C78AFBB-9B28-4246-83FC-808B4E74441B}"/>
              </a:ext>
            </a:extLst>
          </p:cNvPr>
          <p:cNvCxnSpPr/>
          <p:nvPr/>
        </p:nvCxnSpPr>
        <p:spPr>
          <a:xfrm>
            <a:off x="-154379" y="1127224"/>
            <a:ext cx="12445340" cy="0"/>
          </a:xfrm>
          <a:prstGeom prst="line">
            <a:avLst/>
          </a:prstGeom>
          <a:ln w="127000">
            <a:solidFill>
              <a:srgbClr val="86AB5D"/>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B1B3CB1-DB5B-974B-88C3-EDE188E12AAB}"/>
              </a:ext>
            </a:extLst>
          </p:cNvPr>
          <p:cNvSpPr/>
          <p:nvPr/>
        </p:nvSpPr>
        <p:spPr>
          <a:xfrm>
            <a:off x="1040524" y="5396560"/>
            <a:ext cx="11151476" cy="246221"/>
          </a:xfrm>
          <a:prstGeom prst="rect">
            <a:avLst/>
          </a:prstGeom>
        </p:spPr>
        <p:txBody>
          <a:bodyPr wrap="square">
            <a:spAutoFit/>
          </a:bodyPr>
          <a:lstStyle/>
          <a:p>
            <a:r>
              <a:rPr lang="en-US" sz="500" dirty="0">
                <a:solidFill>
                  <a:schemeClr val="bg1"/>
                </a:solidFill>
                <a:latin typeface="Calibri" panose="020F0502020204030204" pitchFamily="34" charset="0"/>
              </a:rPr>
              <a:t>Copyright © 2021 Health Management Associates, Inc. All rights reserved. The content of this presentation is PROPRIETARY and CONFIDENTIAL to Health Management Associates, Inc. </a:t>
            </a:r>
            <a:br>
              <a:rPr lang="en-US" sz="500" dirty="0">
                <a:solidFill>
                  <a:schemeClr val="bg1"/>
                </a:solidFill>
                <a:latin typeface="Calibri" panose="020F0502020204030204" pitchFamily="34" charset="0"/>
              </a:rPr>
            </a:br>
            <a:r>
              <a:rPr lang="en-US" sz="500" dirty="0">
                <a:solidFill>
                  <a:schemeClr val="bg1"/>
                </a:solidFill>
                <a:latin typeface="Calibri" panose="020F0502020204030204" pitchFamily="34" charset="0"/>
              </a:rPr>
              <a:t>and only for the information of the intended recipient. Do not use, publish or redistribute without written permission from Health Management Associates, Inc.</a:t>
            </a:r>
            <a:endParaRPr lang="en-US" sz="500" dirty="0">
              <a:solidFill>
                <a:schemeClr val="bg1"/>
              </a:solidFill>
            </a:endParaRPr>
          </a:p>
        </p:txBody>
      </p:sp>
      <p:cxnSp>
        <p:nvCxnSpPr>
          <p:cNvPr id="23" name="Straight Connector 22">
            <a:extLst>
              <a:ext uri="{FF2B5EF4-FFF2-40B4-BE49-F238E27FC236}">
                <a16:creationId xmlns:a16="http://schemas.microsoft.com/office/drawing/2014/main" id="{0FED5162-2582-474E-9F80-0FD4567294B6}"/>
              </a:ext>
            </a:extLst>
          </p:cNvPr>
          <p:cNvCxnSpPr/>
          <p:nvPr/>
        </p:nvCxnSpPr>
        <p:spPr>
          <a:xfrm>
            <a:off x="1040524" y="5269812"/>
            <a:ext cx="10468304" cy="0"/>
          </a:xfrm>
          <a:prstGeom prst="line">
            <a:avLst/>
          </a:prstGeom>
          <a:ln>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88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2"/>
          </p:nvPr>
        </p:nvSpPr>
        <p:spPr>
          <a:xfrm>
            <a:off x="9889919" y="6356351"/>
            <a:ext cx="2057400" cy="365125"/>
          </a:xfrm>
        </p:spPr>
        <p:txBody>
          <a:bodyPr/>
          <a:lstStyle/>
          <a:p>
            <a:fld id="{7DC034C4-EE4C-9B4C-AF72-899D9164FD59}" type="slidenum">
              <a:rPr lang="en-US" smtClean="0"/>
              <a:t>10</a:t>
            </a:fld>
            <a:endParaRPr lang="en-US" dirty="0"/>
          </a:p>
        </p:txBody>
      </p:sp>
      <p:cxnSp>
        <p:nvCxnSpPr>
          <p:cNvPr id="11" name="Straight Connector 10"/>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181" y="294218"/>
            <a:ext cx="7270265"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Overview of New York’s 1115 Conceptual Framework</a:t>
            </a:r>
          </a:p>
        </p:txBody>
      </p:sp>
      <p:cxnSp>
        <p:nvCxnSpPr>
          <p:cNvPr id="13" name="Straight Connector 12"/>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2" name="TextBox 21"/>
          <p:cNvSpPr txBox="1"/>
          <p:nvPr/>
        </p:nvSpPr>
        <p:spPr>
          <a:xfrm>
            <a:off x="314337" y="1262358"/>
            <a:ext cx="3811478" cy="4139595"/>
          </a:xfrm>
          <a:prstGeom prst="rect">
            <a:avLst/>
          </a:prstGeom>
          <a:noFill/>
        </p:spPr>
        <p:txBody>
          <a:bodyPr wrap="square" rtlCol="0">
            <a:spAutoFit/>
          </a:bodyPr>
          <a:lstStyle/>
          <a:p>
            <a:pPr algn="r">
              <a:spcAft>
                <a:spcPts val="1200"/>
              </a:spcAft>
            </a:pPr>
            <a:r>
              <a:rPr lang="en-US" sz="2300" dirty="0">
                <a:solidFill>
                  <a:schemeClr val="tx1">
                    <a:alpha val="38000"/>
                  </a:schemeClr>
                </a:solidFill>
                <a:latin typeface="Georgia" charset="0"/>
                <a:ea typeface="Georgia" charset="0"/>
                <a:cs typeface="Georgia" charset="0"/>
              </a:rPr>
              <a:t>New York is requesting $17 billion over five years to fund a new 1115 Waiver Demonstration focusing on the health disparities and systemic delivery system issues that were highlighted and exacerbated by the COVID-19 pandemic. </a:t>
            </a:r>
          </a:p>
          <a:p>
            <a:pPr algn="r">
              <a:spcAft>
                <a:spcPts val="1200"/>
              </a:spcAft>
            </a:pPr>
            <a:r>
              <a:rPr lang="en-US" sz="2300" dirty="0">
                <a:solidFill>
                  <a:schemeClr val="tx1">
                    <a:alpha val="38000"/>
                  </a:schemeClr>
                </a:solidFill>
                <a:latin typeface="Georgia" charset="0"/>
                <a:ea typeface="Georgia" charset="0"/>
                <a:cs typeface="Georgia" charset="0"/>
              </a:rPr>
              <a:t>The Conceptual Framework includes four main goals:</a:t>
            </a:r>
          </a:p>
        </p:txBody>
      </p:sp>
      <p:sp>
        <p:nvSpPr>
          <p:cNvPr id="23" name="Rectangle 22"/>
          <p:cNvSpPr/>
          <p:nvPr/>
        </p:nvSpPr>
        <p:spPr>
          <a:xfrm>
            <a:off x="4514461" y="1318376"/>
            <a:ext cx="2742211" cy="206912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689991" y="1325396"/>
            <a:ext cx="2422567" cy="2062103"/>
          </a:xfrm>
          <a:prstGeom prst="rect">
            <a:avLst/>
          </a:prstGeom>
          <a:noFill/>
        </p:spPr>
        <p:txBody>
          <a:bodyPr wrap="square" rtlCol="0">
            <a:spAutoFit/>
          </a:bodyPr>
          <a:lstStyle/>
          <a:p>
            <a:r>
              <a:rPr lang="en-US" sz="1600" dirty="0">
                <a:solidFill>
                  <a:schemeClr val="bg1"/>
                </a:solidFill>
                <a:latin typeface="Arial" charset="0"/>
                <a:ea typeface="Arial" charset="0"/>
                <a:cs typeface="Arial" charset="0"/>
              </a:rPr>
              <a:t>Building a more resilient, flexible and integrated delivery system that reduces racial disparities, promotes health equity, and supports the delivery of social care</a:t>
            </a:r>
          </a:p>
        </p:txBody>
      </p:sp>
      <p:sp>
        <p:nvSpPr>
          <p:cNvPr id="27" name="Rectangle 26"/>
          <p:cNvSpPr/>
          <p:nvPr/>
        </p:nvSpPr>
        <p:spPr>
          <a:xfrm>
            <a:off x="7492922" y="1318376"/>
            <a:ext cx="2742211" cy="2069123"/>
          </a:xfrm>
          <a:prstGeom prst="rect">
            <a:avLst/>
          </a:prstGeom>
          <a:solidFill>
            <a:srgbClr val="85A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72830" y="1614273"/>
            <a:ext cx="2582390" cy="1477328"/>
          </a:xfrm>
          <a:prstGeom prst="rect">
            <a:avLst/>
          </a:prstGeom>
          <a:noFill/>
        </p:spPr>
        <p:txBody>
          <a:bodyPr wrap="square" rtlCol="0">
            <a:spAutoFit/>
          </a:bodyPr>
          <a:lstStyle/>
          <a:p>
            <a:r>
              <a:rPr lang="en-US" dirty="0">
                <a:solidFill>
                  <a:schemeClr val="bg1"/>
                </a:solidFill>
                <a:latin typeface="Arial" charset="0"/>
                <a:ea typeface="Arial" charset="0"/>
                <a:cs typeface="Arial" charset="0"/>
              </a:rPr>
              <a:t>Developing supportive housing and alternatives to institutions for the long-term care population</a:t>
            </a:r>
          </a:p>
        </p:txBody>
      </p:sp>
      <p:sp>
        <p:nvSpPr>
          <p:cNvPr id="29" name="Rectangle 28"/>
          <p:cNvSpPr/>
          <p:nvPr/>
        </p:nvSpPr>
        <p:spPr>
          <a:xfrm>
            <a:off x="4514461" y="3544897"/>
            <a:ext cx="2742211" cy="2069123"/>
          </a:xfrm>
          <a:prstGeom prst="rect">
            <a:avLst/>
          </a:prstGeom>
          <a:solidFill>
            <a:srgbClr val="55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674282" y="3663944"/>
            <a:ext cx="2422567" cy="1815882"/>
          </a:xfrm>
          <a:prstGeom prst="rect">
            <a:avLst/>
          </a:prstGeom>
          <a:noFill/>
        </p:spPr>
        <p:txBody>
          <a:bodyPr wrap="square" rtlCol="0">
            <a:spAutoFit/>
          </a:bodyPr>
          <a:lstStyle/>
          <a:p>
            <a:r>
              <a:rPr lang="en-US" sz="1600" dirty="0">
                <a:solidFill>
                  <a:schemeClr val="bg1"/>
                </a:solidFill>
                <a:latin typeface="Arial" charset="0"/>
                <a:ea typeface="Arial" charset="0"/>
                <a:cs typeface="Arial" charset="0"/>
              </a:rPr>
              <a:t>Redesigning and strengthening health and behavioral system capabilities to provide optimal response in future pandemics and natural disasters</a:t>
            </a:r>
          </a:p>
        </p:txBody>
      </p:sp>
      <p:sp>
        <p:nvSpPr>
          <p:cNvPr id="31" name="Rectangle 30"/>
          <p:cNvSpPr/>
          <p:nvPr/>
        </p:nvSpPr>
        <p:spPr>
          <a:xfrm>
            <a:off x="7492922" y="3544897"/>
            <a:ext cx="2742211" cy="206912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652742" y="3971720"/>
            <a:ext cx="2422567" cy="1200329"/>
          </a:xfrm>
          <a:prstGeom prst="rect">
            <a:avLst/>
          </a:prstGeom>
          <a:noFill/>
        </p:spPr>
        <p:txBody>
          <a:bodyPr wrap="square" rtlCol="0">
            <a:spAutoFit/>
          </a:bodyPr>
          <a:lstStyle/>
          <a:p>
            <a:r>
              <a:rPr lang="en-US" dirty="0">
                <a:solidFill>
                  <a:schemeClr val="bg1"/>
                </a:solidFill>
                <a:latin typeface="Arial" charset="0"/>
                <a:ea typeface="Arial" charset="0"/>
                <a:cs typeface="Arial" charset="0"/>
              </a:rPr>
              <a:t>Creating statewide digital health and telehealth infrastructure</a:t>
            </a:r>
          </a:p>
        </p:txBody>
      </p:sp>
      <p:cxnSp>
        <p:nvCxnSpPr>
          <p:cNvPr id="34" name="Straight Connector 33"/>
          <p:cNvCxnSpPr/>
          <p:nvPr/>
        </p:nvCxnSpPr>
        <p:spPr>
          <a:xfrm>
            <a:off x="4309627" y="1324754"/>
            <a:ext cx="0" cy="4289266"/>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84FFEE0-55E1-7E40-9AB8-1A9EFA83A1B8}"/>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138841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8879BEFF-73AE-4C4A-A0FA-01FA20DB66B5}"/>
              </a:ext>
            </a:extLst>
          </p:cNvPr>
          <p:cNvGraphicFramePr>
            <a:graphicFrameLocks noGrp="1"/>
          </p:cNvGraphicFramePr>
          <p:nvPr/>
        </p:nvGraphicFramePr>
        <p:xfrm>
          <a:off x="254003" y="830925"/>
          <a:ext cx="11683999" cy="2494280"/>
        </p:xfrm>
        <a:graphic>
          <a:graphicData uri="http://schemas.openxmlformats.org/drawingml/2006/table">
            <a:tbl>
              <a:tblPr firstRow="1" bandRow="1">
                <a:tableStyleId>{5C22544A-7EE6-4342-B048-85BDC9FD1C3A}</a:tableStyleId>
              </a:tblPr>
              <a:tblGrid>
                <a:gridCol w="11683999">
                  <a:extLst>
                    <a:ext uri="{9D8B030D-6E8A-4147-A177-3AD203B41FA5}">
                      <a16:colId xmlns:a16="http://schemas.microsoft.com/office/drawing/2014/main" val="418850578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Goal #1: </a:t>
                      </a:r>
                      <a:r>
                        <a:rPr lang="en-US" dirty="0">
                          <a:solidFill>
                            <a:schemeClr val="bg1"/>
                          </a:solidFill>
                          <a:latin typeface="Calibri" panose="020F0502020204030204" pitchFamily="34" charset="0"/>
                          <a:ea typeface="Calibri" panose="020F0502020204030204" pitchFamily="34" charset="0"/>
                        </a:rPr>
                        <a:t>Building a more resilient, flexible and integrated delivery system that reduces racial disparities, promotes health equity, and supports the delivery of social care.</a:t>
                      </a:r>
                    </a:p>
                  </a:txBody>
                  <a:tcPr/>
                </a:tc>
                <a:extLst>
                  <a:ext uri="{0D108BD9-81ED-4DB2-BD59-A6C34878D82A}">
                    <a16:rowId xmlns:a16="http://schemas.microsoft.com/office/drawing/2014/main" val="242946244"/>
                  </a:ext>
                </a:extLst>
              </a:tr>
              <a:tr h="370840">
                <a:tc>
                  <a:txBody>
                    <a:bodyPr/>
                    <a:lstStyle/>
                    <a:p>
                      <a:r>
                        <a:rPr lang="en-US" dirty="0"/>
                        <a:t>Investments in Regional Health Planning Through Health Equity Regional Organizations (HEROs)</a:t>
                      </a:r>
                    </a:p>
                  </a:txBody>
                  <a:tcPr/>
                </a:tc>
                <a:extLst>
                  <a:ext uri="{0D108BD9-81ED-4DB2-BD59-A6C34878D82A}">
                    <a16:rowId xmlns:a16="http://schemas.microsoft.com/office/drawing/2014/main" val="1348966966"/>
                  </a:ext>
                </a:extLst>
              </a:tr>
              <a:tr h="370840">
                <a:tc>
                  <a:txBody>
                    <a:bodyPr/>
                    <a:lstStyle/>
                    <a:p>
                      <a:r>
                        <a:rPr lang="en-US" dirty="0"/>
                        <a:t>Investments in Social Determinant of Health Networks (SDHN)</a:t>
                      </a:r>
                    </a:p>
                  </a:txBody>
                  <a:tcPr/>
                </a:tc>
                <a:extLst>
                  <a:ext uri="{0D108BD9-81ED-4DB2-BD59-A6C34878D82A}">
                    <a16:rowId xmlns:a16="http://schemas.microsoft.com/office/drawing/2014/main" val="603338853"/>
                  </a:ext>
                </a:extLst>
              </a:tr>
              <a:tr h="370840">
                <a:tc>
                  <a:txBody>
                    <a:bodyPr/>
                    <a:lstStyle/>
                    <a:p>
                      <a:r>
                        <a:rPr lang="en-US" dirty="0"/>
                        <a:t>Investments in Advanced Value Based Payment (VBP) Models (VBP Incentive Payments &amp; PCMH)</a:t>
                      </a:r>
                    </a:p>
                  </a:txBody>
                  <a:tcPr/>
                </a:tc>
                <a:extLst>
                  <a:ext uri="{0D108BD9-81ED-4DB2-BD59-A6C34878D82A}">
                    <a16:rowId xmlns:a16="http://schemas.microsoft.com/office/drawing/2014/main" val="21937012"/>
                  </a:ext>
                </a:extLst>
              </a:tr>
              <a:tr h="370840">
                <a:tc>
                  <a:txBody>
                    <a:bodyPr/>
                    <a:lstStyle/>
                    <a:p>
                      <a:r>
                        <a:rPr lang="en-US" dirty="0"/>
                        <a:t>Capacity Building and Training to Achieve Health Equity Goals (Workforce)</a:t>
                      </a:r>
                    </a:p>
                  </a:txBody>
                  <a:tcPr/>
                </a:tc>
                <a:extLst>
                  <a:ext uri="{0D108BD9-81ED-4DB2-BD59-A6C34878D82A}">
                    <a16:rowId xmlns:a16="http://schemas.microsoft.com/office/drawing/2014/main" val="2083283540"/>
                  </a:ext>
                </a:extLst>
              </a:tr>
              <a:tr h="370840">
                <a:tc>
                  <a:txBody>
                    <a:bodyPr/>
                    <a:lstStyle/>
                    <a:p>
                      <a:r>
                        <a:rPr lang="en-US" dirty="0"/>
                        <a:t>Ensuring Access for Criminal Justice-Involved Populations (Correctional Reentry and Pilot)</a:t>
                      </a:r>
                    </a:p>
                  </a:txBody>
                  <a:tcPr/>
                </a:tc>
                <a:extLst>
                  <a:ext uri="{0D108BD9-81ED-4DB2-BD59-A6C34878D82A}">
                    <a16:rowId xmlns:a16="http://schemas.microsoft.com/office/drawing/2014/main" val="1666893106"/>
                  </a:ext>
                </a:extLst>
              </a:tr>
            </a:tbl>
          </a:graphicData>
        </a:graphic>
      </p:graphicFrame>
      <p:graphicFrame>
        <p:nvGraphicFramePr>
          <p:cNvPr id="7" name="Table 6">
            <a:extLst>
              <a:ext uri="{FF2B5EF4-FFF2-40B4-BE49-F238E27FC236}">
                <a16:creationId xmlns:a16="http://schemas.microsoft.com/office/drawing/2014/main" id="{A96D01DA-5C6B-47EF-9DB8-D3CD7429FF21}"/>
              </a:ext>
            </a:extLst>
          </p:cNvPr>
          <p:cNvGraphicFramePr>
            <a:graphicFrameLocks noGrp="1"/>
          </p:cNvGraphicFramePr>
          <p:nvPr/>
        </p:nvGraphicFramePr>
        <p:xfrm>
          <a:off x="254000" y="3429000"/>
          <a:ext cx="11683999" cy="1211977"/>
        </p:xfrm>
        <a:graphic>
          <a:graphicData uri="http://schemas.openxmlformats.org/drawingml/2006/table">
            <a:tbl>
              <a:tblPr firstRow="1" bandRow="1">
                <a:tableStyleId>{5C22544A-7EE6-4342-B048-85BDC9FD1C3A}</a:tableStyleId>
              </a:tblPr>
              <a:tblGrid>
                <a:gridCol w="11683999">
                  <a:extLst>
                    <a:ext uri="{9D8B030D-6E8A-4147-A177-3AD203B41FA5}">
                      <a16:colId xmlns:a16="http://schemas.microsoft.com/office/drawing/2014/main" val="4188505786"/>
                    </a:ext>
                  </a:extLst>
                </a:gridCol>
              </a:tblGrid>
              <a:tr h="475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Goal #2: </a:t>
                      </a:r>
                      <a:r>
                        <a:rPr lang="en-US" sz="1800" dirty="0">
                          <a:solidFill>
                            <a:schemeClr val="bg1"/>
                          </a:solidFill>
                          <a:latin typeface="Calibri" panose="020F0502020204030204" pitchFamily="34" charset="0"/>
                          <a:ea typeface="Calibri" panose="020F0502020204030204" pitchFamily="34" charset="0"/>
                        </a:rPr>
                        <a:t>Developing supportive housing and alternatives to institutions for the long-term care population.</a:t>
                      </a:r>
                    </a:p>
                  </a:txBody>
                  <a:tcPr/>
                </a:tc>
                <a:extLst>
                  <a:ext uri="{0D108BD9-81ED-4DB2-BD59-A6C34878D82A}">
                    <a16:rowId xmlns:a16="http://schemas.microsoft.com/office/drawing/2014/main" val="242946244"/>
                  </a:ext>
                </a:extLst>
              </a:tr>
              <a:tr h="370840">
                <a:tc>
                  <a:txBody>
                    <a:bodyPr/>
                    <a:lstStyle/>
                    <a:p>
                      <a:pPr lvl="0"/>
                      <a:r>
                        <a:rPr lang="en-US" sz="1800" dirty="0">
                          <a:latin typeface="Calibri" panose="020F0502020204030204" pitchFamily="34" charset="0"/>
                          <a:ea typeface="Calibri" panose="020F0502020204030204" pitchFamily="34" charset="0"/>
                        </a:rPr>
                        <a:t>HCBS Investments</a:t>
                      </a:r>
                    </a:p>
                  </a:txBody>
                  <a:tcPr/>
                </a:tc>
                <a:extLst>
                  <a:ext uri="{0D108BD9-81ED-4DB2-BD59-A6C34878D82A}">
                    <a16:rowId xmlns:a16="http://schemas.microsoft.com/office/drawing/2014/main" val="1348966966"/>
                  </a:ext>
                </a:extLst>
              </a:tr>
              <a:tr h="254726">
                <a:tc>
                  <a:txBody>
                    <a:bodyPr/>
                    <a:lstStyle/>
                    <a:p>
                      <a:r>
                        <a:rPr lang="en-US" dirty="0"/>
                        <a:t>Support for Individuals with BH and SUD Needs (Supportive Housing)</a:t>
                      </a:r>
                    </a:p>
                  </a:txBody>
                  <a:tcPr/>
                </a:tc>
                <a:extLst>
                  <a:ext uri="{0D108BD9-81ED-4DB2-BD59-A6C34878D82A}">
                    <a16:rowId xmlns:a16="http://schemas.microsoft.com/office/drawing/2014/main" val="603338853"/>
                  </a:ext>
                </a:extLst>
              </a:tr>
            </a:tbl>
          </a:graphicData>
        </a:graphic>
      </p:graphicFrame>
      <p:graphicFrame>
        <p:nvGraphicFramePr>
          <p:cNvPr id="8" name="Table 7">
            <a:extLst>
              <a:ext uri="{FF2B5EF4-FFF2-40B4-BE49-F238E27FC236}">
                <a16:creationId xmlns:a16="http://schemas.microsoft.com/office/drawing/2014/main" id="{E468BC90-31B4-485B-AD72-BB55B4B89B18}"/>
              </a:ext>
            </a:extLst>
          </p:cNvPr>
          <p:cNvGraphicFramePr>
            <a:graphicFrameLocks noGrp="1"/>
          </p:cNvGraphicFramePr>
          <p:nvPr/>
        </p:nvGraphicFramePr>
        <p:xfrm>
          <a:off x="253999" y="4744772"/>
          <a:ext cx="11683999" cy="1376680"/>
        </p:xfrm>
        <a:graphic>
          <a:graphicData uri="http://schemas.openxmlformats.org/drawingml/2006/table">
            <a:tbl>
              <a:tblPr firstRow="1" bandRow="1">
                <a:tableStyleId>{5C22544A-7EE6-4342-B048-85BDC9FD1C3A}</a:tableStyleId>
              </a:tblPr>
              <a:tblGrid>
                <a:gridCol w="11683999">
                  <a:extLst>
                    <a:ext uri="{9D8B030D-6E8A-4147-A177-3AD203B41FA5}">
                      <a16:colId xmlns:a16="http://schemas.microsoft.com/office/drawing/2014/main" val="4188505786"/>
                    </a:ext>
                  </a:extLst>
                </a:gridCol>
              </a:tblGrid>
              <a:tr h="475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Goal #3: </a:t>
                      </a:r>
                      <a:r>
                        <a:rPr lang="en-US" sz="1800" dirty="0">
                          <a:solidFill>
                            <a:schemeClr val="bg1"/>
                          </a:solidFill>
                          <a:latin typeface="Calibri" panose="020F0502020204030204" pitchFamily="34" charset="0"/>
                          <a:ea typeface="Calibri" panose="020F0502020204030204" pitchFamily="34" charset="0"/>
                        </a:rPr>
                        <a:t>Redesigning and strengthening health BH system capabilities to provide optimal response in future pandemics and natural disasters. </a:t>
                      </a:r>
                    </a:p>
                  </a:txBody>
                  <a:tcPr/>
                </a:tc>
                <a:extLst>
                  <a:ext uri="{0D108BD9-81ED-4DB2-BD59-A6C34878D82A}">
                    <a16:rowId xmlns:a16="http://schemas.microsoft.com/office/drawing/2014/main" val="2429462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libri" panose="020F0502020204030204" pitchFamily="34" charset="0"/>
                        </a:rPr>
                        <a:t>Pandemic Response Redesign (Hospital Stabilization)</a:t>
                      </a:r>
                    </a:p>
                  </a:txBody>
                  <a:tcPr/>
                </a:tc>
                <a:extLst>
                  <a:ext uri="{0D108BD9-81ED-4DB2-BD59-A6C34878D82A}">
                    <a16:rowId xmlns:a16="http://schemas.microsoft.com/office/drawing/2014/main" val="1348966966"/>
                  </a:ext>
                </a:extLst>
              </a:tr>
              <a:tr h="254726">
                <a:tc>
                  <a:txBody>
                    <a:bodyPr/>
                    <a:lstStyle/>
                    <a:p>
                      <a:r>
                        <a:rPr lang="en-US" dirty="0"/>
                        <a:t>Developing a Strong, Representative, and Well-Trained Workforce  (Workforce)</a:t>
                      </a:r>
                    </a:p>
                  </a:txBody>
                  <a:tcPr/>
                </a:tc>
                <a:extLst>
                  <a:ext uri="{0D108BD9-81ED-4DB2-BD59-A6C34878D82A}">
                    <a16:rowId xmlns:a16="http://schemas.microsoft.com/office/drawing/2014/main" val="603338853"/>
                  </a:ext>
                </a:extLst>
              </a:tr>
            </a:tbl>
          </a:graphicData>
        </a:graphic>
      </p:graphicFrame>
      <p:graphicFrame>
        <p:nvGraphicFramePr>
          <p:cNvPr id="9" name="Table 8">
            <a:extLst>
              <a:ext uri="{FF2B5EF4-FFF2-40B4-BE49-F238E27FC236}">
                <a16:creationId xmlns:a16="http://schemas.microsoft.com/office/drawing/2014/main" id="{93F855C7-F2C5-48DA-898D-431E984F7001}"/>
              </a:ext>
            </a:extLst>
          </p:cNvPr>
          <p:cNvGraphicFramePr>
            <a:graphicFrameLocks noGrp="1"/>
          </p:cNvGraphicFramePr>
          <p:nvPr/>
        </p:nvGraphicFramePr>
        <p:xfrm>
          <a:off x="253999" y="6225247"/>
          <a:ext cx="11683999" cy="475377"/>
        </p:xfrm>
        <a:graphic>
          <a:graphicData uri="http://schemas.openxmlformats.org/drawingml/2006/table">
            <a:tbl>
              <a:tblPr firstRow="1" bandRow="1">
                <a:tableStyleId>{5C22544A-7EE6-4342-B048-85BDC9FD1C3A}</a:tableStyleId>
              </a:tblPr>
              <a:tblGrid>
                <a:gridCol w="11683999">
                  <a:extLst>
                    <a:ext uri="{9D8B030D-6E8A-4147-A177-3AD203B41FA5}">
                      <a16:colId xmlns:a16="http://schemas.microsoft.com/office/drawing/2014/main" val="4188505786"/>
                    </a:ext>
                  </a:extLst>
                </a:gridCol>
              </a:tblGrid>
              <a:tr h="475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Goal #4: Creating statewide digital health and telehealth infrastructure. </a:t>
                      </a:r>
                      <a:endParaRPr lang="en-US" sz="1800" dirty="0">
                        <a:solidFill>
                          <a:schemeClr val="bg1"/>
                        </a:solidFill>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42946244"/>
                  </a:ext>
                </a:extLst>
              </a:tr>
            </a:tbl>
          </a:graphicData>
        </a:graphic>
      </p:graphicFrame>
      <p:cxnSp>
        <p:nvCxnSpPr>
          <p:cNvPr id="17" name="Straight Connector 16">
            <a:extLst>
              <a:ext uri="{FF2B5EF4-FFF2-40B4-BE49-F238E27FC236}">
                <a16:creationId xmlns:a16="http://schemas.microsoft.com/office/drawing/2014/main" id="{618C7E81-C76F-487B-88D0-BBF38D6A3ED2}"/>
              </a:ext>
            </a:extLst>
          </p:cNvPr>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2A769E9-C776-4490-AB77-4997E6A8BD26}"/>
              </a:ext>
            </a:extLst>
          </p:cNvPr>
          <p:cNvSpPr txBox="1"/>
          <p:nvPr/>
        </p:nvSpPr>
        <p:spPr>
          <a:xfrm>
            <a:off x="521181" y="294218"/>
            <a:ext cx="12049061"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Initiatives in the Conceptual Framework</a:t>
            </a:r>
          </a:p>
        </p:txBody>
      </p:sp>
      <p:cxnSp>
        <p:nvCxnSpPr>
          <p:cNvPr id="19" name="Straight Connector 18">
            <a:extLst>
              <a:ext uri="{FF2B5EF4-FFF2-40B4-BE49-F238E27FC236}">
                <a16:creationId xmlns:a16="http://schemas.microsoft.com/office/drawing/2014/main" id="{45E97DD4-969C-4DFC-B8DE-94778E29DDAF}"/>
              </a:ext>
            </a:extLst>
          </p:cNvPr>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87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CAF86B3-AB8C-424C-B1F1-B247D6D7058E}"/>
              </a:ext>
            </a:extLst>
          </p:cNvPr>
          <p:cNvGraphicFramePr>
            <a:graphicFrameLocks noGrp="1"/>
          </p:cNvGraphicFramePr>
          <p:nvPr>
            <p:extLst>
              <p:ext uri="{D42A27DB-BD31-4B8C-83A1-F6EECF244321}">
                <p14:modId xmlns:p14="http://schemas.microsoft.com/office/powerpoint/2010/main" val="3639551335"/>
              </p:ext>
            </p:extLst>
          </p:nvPr>
        </p:nvGraphicFramePr>
        <p:xfrm>
          <a:off x="2735940" y="1329354"/>
          <a:ext cx="5522686" cy="1483360"/>
        </p:xfrm>
        <a:graphic>
          <a:graphicData uri="http://schemas.openxmlformats.org/drawingml/2006/table">
            <a:tbl>
              <a:tblPr bandRow="1">
                <a:tableStyleId>{21E4AEA4-8DFA-4A89-87EB-49C32662AFE0}</a:tableStyleId>
              </a:tblPr>
              <a:tblGrid>
                <a:gridCol w="5522686">
                  <a:extLst>
                    <a:ext uri="{9D8B030D-6E8A-4147-A177-3AD203B41FA5}">
                      <a16:colId xmlns:a16="http://schemas.microsoft.com/office/drawing/2014/main" val="2581043527"/>
                    </a:ext>
                  </a:extLst>
                </a:gridCol>
              </a:tblGrid>
              <a:tr h="370840">
                <a:tc>
                  <a:txBody>
                    <a:bodyPr/>
                    <a:lstStyle/>
                    <a:p>
                      <a:pPr marL="0" indent="0" algn="ctr">
                        <a:buNone/>
                      </a:pPr>
                      <a:r>
                        <a:rPr lang="en-US" b="1" dirty="0"/>
                        <a:t>1) HEROs</a:t>
                      </a:r>
                    </a:p>
                  </a:txBody>
                  <a:tcPr/>
                </a:tc>
                <a:extLst>
                  <a:ext uri="{0D108BD9-81ED-4DB2-BD59-A6C34878D82A}">
                    <a16:rowId xmlns:a16="http://schemas.microsoft.com/office/drawing/2014/main" val="1209980551"/>
                  </a:ext>
                </a:extLst>
              </a:tr>
              <a:tr h="370840">
                <a:tc>
                  <a:txBody>
                    <a:bodyPr/>
                    <a:lstStyle/>
                    <a:p>
                      <a:pPr algn="ctr"/>
                      <a:r>
                        <a:rPr lang="en-US" b="1" dirty="0"/>
                        <a:t>2) VBP-IP</a:t>
                      </a:r>
                    </a:p>
                  </a:txBody>
                  <a:tcPr/>
                </a:tc>
                <a:extLst>
                  <a:ext uri="{0D108BD9-81ED-4DB2-BD59-A6C34878D82A}">
                    <a16:rowId xmlns:a16="http://schemas.microsoft.com/office/drawing/2014/main" val="2587634138"/>
                  </a:ext>
                </a:extLst>
              </a:tr>
              <a:tr h="370840">
                <a:tc>
                  <a:txBody>
                    <a:bodyPr/>
                    <a:lstStyle/>
                    <a:p>
                      <a:pPr algn="ctr"/>
                      <a:r>
                        <a:rPr lang="en-US" b="1" dirty="0"/>
                        <a:t>3) Hospital Stabilization</a:t>
                      </a:r>
                    </a:p>
                  </a:txBody>
                  <a:tcPr/>
                </a:tc>
                <a:extLst>
                  <a:ext uri="{0D108BD9-81ED-4DB2-BD59-A6C34878D82A}">
                    <a16:rowId xmlns:a16="http://schemas.microsoft.com/office/drawing/2014/main" val="2411380226"/>
                  </a:ext>
                </a:extLst>
              </a:tr>
              <a:tr h="370840">
                <a:tc>
                  <a:txBody>
                    <a:bodyPr/>
                    <a:lstStyle/>
                    <a:p>
                      <a:pPr algn="ctr"/>
                      <a:r>
                        <a:rPr lang="en-US" b="1" dirty="0"/>
                        <a:t>4) SDHNs</a:t>
                      </a:r>
                    </a:p>
                  </a:txBody>
                  <a:tcPr/>
                </a:tc>
                <a:extLst>
                  <a:ext uri="{0D108BD9-81ED-4DB2-BD59-A6C34878D82A}">
                    <a16:rowId xmlns:a16="http://schemas.microsoft.com/office/drawing/2014/main" val="4000629714"/>
                  </a:ext>
                </a:extLst>
              </a:tr>
            </a:tbl>
          </a:graphicData>
        </a:graphic>
      </p:graphicFrame>
      <p:graphicFrame>
        <p:nvGraphicFramePr>
          <p:cNvPr id="5" name="Table 4">
            <a:extLst>
              <a:ext uri="{FF2B5EF4-FFF2-40B4-BE49-F238E27FC236}">
                <a16:creationId xmlns:a16="http://schemas.microsoft.com/office/drawing/2014/main" id="{8D233859-AB14-4709-A087-7091924C589B}"/>
              </a:ext>
            </a:extLst>
          </p:cNvPr>
          <p:cNvGraphicFramePr>
            <a:graphicFrameLocks noGrp="1"/>
          </p:cNvGraphicFramePr>
          <p:nvPr>
            <p:extLst>
              <p:ext uri="{D42A27DB-BD31-4B8C-83A1-F6EECF244321}">
                <p14:modId xmlns:p14="http://schemas.microsoft.com/office/powerpoint/2010/main" val="621687537"/>
              </p:ext>
            </p:extLst>
          </p:nvPr>
        </p:nvGraphicFramePr>
        <p:xfrm>
          <a:off x="2735940" y="2882031"/>
          <a:ext cx="5522686" cy="741680"/>
        </p:xfrm>
        <a:graphic>
          <a:graphicData uri="http://schemas.openxmlformats.org/drawingml/2006/table">
            <a:tbl>
              <a:tblPr bandRow="1">
                <a:tableStyleId>{5C22544A-7EE6-4342-B048-85BDC9FD1C3A}</a:tableStyleId>
              </a:tblPr>
              <a:tblGrid>
                <a:gridCol w="5522686">
                  <a:extLst>
                    <a:ext uri="{9D8B030D-6E8A-4147-A177-3AD203B41FA5}">
                      <a16:colId xmlns:a16="http://schemas.microsoft.com/office/drawing/2014/main" val="2581043527"/>
                    </a:ext>
                  </a:extLst>
                </a:gridCol>
              </a:tblGrid>
              <a:tr h="370840">
                <a:tc>
                  <a:txBody>
                    <a:bodyPr/>
                    <a:lstStyle/>
                    <a:p>
                      <a:pPr marL="0" indent="0" algn="ctr">
                        <a:buNone/>
                      </a:pPr>
                      <a:r>
                        <a:rPr lang="en-US" b="1" dirty="0"/>
                        <a:t>5) Workforce</a:t>
                      </a:r>
                    </a:p>
                  </a:txBody>
                  <a:tcPr/>
                </a:tc>
                <a:extLst>
                  <a:ext uri="{0D108BD9-81ED-4DB2-BD59-A6C34878D82A}">
                    <a16:rowId xmlns:a16="http://schemas.microsoft.com/office/drawing/2014/main" val="1209980551"/>
                  </a:ext>
                </a:extLst>
              </a:tr>
              <a:tr h="370840">
                <a:tc>
                  <a:txBody>
                    <a:bodyPr/>
                    <a:lstStyle/>
                    <a:p>
                      <a:pPr algn="ctr"/>
                      <a:r>
                        <a:rPr lang="en-US" b="1" dirty="0"/>
                        <a:t>6) Telehealth</a:t>
                      </a:r>
                    </a:p>
                  </a:txBody>
                  <a:tcPr/>
                </a:tc>
                <a:extLst>
                  <a:ext uri="{0D108BD9-81ED-4DB2-BD59-A6C34878D82A}">
                    <a16:rowId xmlns:a16="http://schemas.microsoft.com/office/drawing/2014/main" val="2587634138"/>
                  </a:ext>
                </a:extLst>
              </a:tr>
            </a:tbl>
          </a:graphicData>
        </a:graphic>
      </p:graphicFrame>
      <p:graphicFrame>
        <p:nvGraphicFramePr>
          <p:cNvPr id="6" name="Table 4">
            <a:extLst>
              <a:ext uri="{FF2B5EF4-FFF2-40B4-BE49-F238E27FC236}">
                <a16:creationId xmlns:a16="http://schemas.microsoft.com/office/drawing/2014/main" id="{2F86C198-B027-4894-AF4F-BE6B735AEFC8}"/>
              </a:ext>
            </a:extLst>
          </p:cNvPr>
          <p:cNvGraphicFramePr>
            <a:graphicFrameLocks noGrp="1"/>
          </p:cNvGraphicFramePr>
          <p:nvPr>
            <p:extLst>
              <p:ext uri="{D42A27DB-BD31-4B8C-83A1-F6EECF244321}">
                <p14:modId xmlns:p14="http://schemas.microsoft.com/office/powerpoint/2010/main" val="3795620949"/>
              </p:ext>
            </p:extLst>
          </p:nvPr>
        </p:nvGraphicFramePr>
        <p:xfrm>
          <a:off x="2735940" y="3693028"/>
          <a:ext cx="5522686" cy="1854200"/>
        </p:xfrm>
        <a:graphic>
          <a:graphicData uri="http://schemas.openxmlformats.org/drawingml/2006/table">
            <a:tbl>
              <a:tblPr bandRow="1">
                <a:tableStyleId>{93296810-A885-4BE3-A3E7-6D5BEEA58F35}</a:tableStyleId>
              </a:tblPr>
              <a:tblGrid>
                <a:gridCol w="5522686">
                  <a:extLst>
                    <a:ext uri="{9D8B030D-6E8A-4147-A177-3AD203B41FA5}">
                      <a16:colId xmlns:a16="http://schemas.microsoft.com/office/drawing/2014/main" val="2581043527"/>
                    </a:ext>
                  </a:extLst>
                </a:gridCol>
              </a:tblGrid>
              <a:tr h="370840">
                <a:tc>
                  <a:txBody>
                    <a:bodyPr/>
                    <a:lstStyle/>
                    <a:p>
                      <a:pPr marL="0" indent="0" algn="ctr">
                        <a:buNone/>
                      </a:pPr>
                      <a:r>
                        <a:rPr lang="en-US" b="1" dirty="0"/>
                        <a:t>7) Supportive Housing</a:t>
                      </a:r>
                    </a:p>
                  </a:txBody>
                  <a:tcPr/>
                </a:tc>
                <a:extLst>
                  <a:ext uri="{0D108BD9-81ED-4DB2-BD59-A6C34878D82A}">
                    <a16:rowId xmlns:a16="http://schemas.microsoft.com/office/drawing/2014/main" val="1209980551"/>
                  </a:ext>
                </a:extLst>
              </a:tr>
              <a:tr h="370840">
                <a:tc>
                  <a:txBody>
                    <a:bodyPr/>
                    <a:lstStyle/>
                    <a:p>
                      <a:pPr algn="ctr"/>
                      <a:r>
                        <a:rPr lang="en-US" b="1" dirty="0"/>
                        <a:t>8) HCBS</a:t>
                      </a:r>
                    </a:p>
                  </a:txBody>
                  <a:tcPr/>
                </a:tc>
                <a:extLst>
                  <a:ext uri="{0D108BD9-81ED-4DB2-BD59-A6C34878D82A}">
                    <a16:rowId xmlns:a16="http://schemas.microsoft.com/office/drawing/2014/main" val="2587634138"/>
                  </a:ext>
                </a:extLst>
              </a:tr>
              <a:tr h="370840">
                <a:tc>
                  <a:txBody>
                    <a:bodyPr/>
                    <a:lstStyle/>
                    <a:p>
                      <a:pPr algn="ctr"/>
                      <a:r>
                        <a:rPr lang="en-US" b="1" dirty="0"/>
                        <a:t>9) Correctional Re-Entry</a:t>
                      </a:r>
                    </a:p>
                  </a:txBody>
                  <a:tcPr/>
                </a:tc>
                <a:extLst>
                  <a:ext uri="{0D108BD9-81ED-4DB2-BD59-A6C34878D82A}">
                    <a16:rowId xmlns:a16="http://schemas.microsoft.com/office/drawing/2014/main" val="2411380226"/>
                  </a:ext>
                </a:extLst>
              </a:tr>
              <a:tr h="370840">
                <a:tc>
                  <a:txBody>
                    <a:bodyPr/>
                    <a:lstStyle/>
                    <a:p>
                      <a:pPr algn="ctr"/>
                      <a:r>
                        <a:rPr lang="en-US" b="1" dirty="0"/>
                        <a:t>10) Correctional Pilot</a:t>
                      </a:r>
                    </a:p>
                  </a:txBody>
                  <a:tcPr/>
                </a:tc>
                <a:extLst>
                  <a:ext uri="{0D108BD9-81ED-4DB2-BD59-A6C34878D82A}">
                    <a16:rowId xmlns:a16="http://schemas.microsoft.com/office/drawing/2014/main" val="4000629714"/>
                  </a:ext>
                </a:extLst>
              </a:tr>
              <a:tr h="370840">
                <a:tc>
                  <a:txBody>
                    <a:bodyPr/>
                    <a:lstStyle/>
                    <a:p>
                      <a:pPr algn="ctr"/>
                      <a:r>
                        <a:rPr lang="en-US" b="1" dirty="0"/>
                        <a:t>11) PCMH</a:t>
                      </a:r>
                    </a:p>
                  </a:txBody>
                  <a:tcPr/>
                </a:tc>
                <a:extLst>
                  <a:ext uri="{0D108BD9-81ED-4DB2-BD59-A6C34878D82A}">
                    <a16:rowId xmlns:a16="http://schemas.microsoft.com/office/drawing/2014/main" val="104542917"/>
                  </a:ext>
                </a:extLst>
              </a:tr>
            </a:tbl>
          </a:graphicData>
        </a:graphic>
      </p:graphicFrame>
      <p:sp>
        <p:nvSpPr>
          <p:cNvPr id="9" name="Rectangle 8">
            <a:extLst>
              <a:ext uri="{FF2B5EF4-FFF2-40B4-BE49-F238E27FC236}">
                <a16:creationId xmlns:a16="http://schemas.microsoft.com/office/drawing/2014/main" id="{98A6E6DD-E925-425A-9AA1-9DE9DA3DE35F}"/>
              </a:ext>
            </a:extLst>
          </p:cNvPr>
          <p:cNvSpPr/>
          <p:nvPr/>
        </p:nvSpPr>
        <p:spPr>
          <a:xfrm>
            <a:off x="395512" y="1329354"/>
            <a:ext cx="2340428" cy="4217874"/>
          </a:xfrm>
          <a:prstGeom prst="rect">
            <a:avLst/>
          </a:prstGeom>
          <a:gradFill>
            <a:gsLst>
              <a:gs pos="0">
                <a:srgbClr val="F8D7CD"/>
              </a:gs>
              <a:gs pos="46000">
                <a:srgbClr val="CFD5EA"/>
              </a:gs>
              <a:gs pos="83000">
                <a:srgbClr val="D5E3C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Most Effort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Least Effort</a:t>
            </a:r>
          </a:p>
        </p:txBody>
      </p:sp>
      <p:cxnSp>
        <p:nvCxnSpPr>
          <p:cNvPr id="11" name="Straight Arrow Connector 10">
            <a:extLst>
              <a:ext uri="{FF2B5EF4-FFF2-40B4-BE49-F238E27FC236}">
                <a16:creationId xmlns:a16="http://schemas.microsoft.com/office/drawing/2014/main" id="{D3EFFBA7-D879-4652-93AE-031D712FC87E}"/>
              </a:ext>
            </a:extLst>
          </p:cNvPr>
          <p:cNvCxnSpPr>
            <a:cxnSpLocks/>
          </p:cNvCxnSpPr>
          <p:nvPr/>
        </p:nvCxnSpPr>
        <p:spPr>
          <a:xfrm>
            <a:off x="1554840" y="2071034"/>
            <a:ext cx="0" cy="26768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5">
            <a:extLst>
              <a:ext uri="{FF2B5EF4-FFF2-40B4-BE49-F238E27FC236}">
                <a16:creationId xmlns:a16="http://schemas.microsoft.com/office/drawing/2014/main" id="{349BC33F-F344-45CD-9334-DD6C5BE8107A}"/>
              </a:ext>
            </a:extLst>
          </p:cNvPr>
          <p:cNvGraphicFramePr>
            <a:graphicFrameLocks noGrp="1"/>
          </p:cNvGraphicFramePr>
          <p:nvPr>
            <p:extLst>
              <p:ext uri="{D42A27DB-BD31-4B8C-83A1-F6EECF244321}">
                <p14:modId xmlns:p14="http://schemas.microsoft.com/office/powerpoint/2010/main" val="2779191513"/>
              </p:ext>
            </p:extLst>
          </p:nvPr>
        </p:nvGraphicFramePr>
        <p:xfrm>
          <a:off x="8282509" y="1329354"/>
          <a:ext cx="3494315" cy="1483360"/>
        </p:xfrm>
        <a:graphic>
          <a:graphicData uri="http://schemas.openxmlformats.org/drawingml/2006/table">
            <a:tbl>
              <a:tblPr firstRow="1" bandRow="1">
                <a:tableStyleId>{5C22544A-7EE6-4342-B048-85BDC9FD1C3A}</a:tableStyleId>
              </a:tblPr>
              <a:tblGrid>
                <a:gridCol w="3494315">
                  <a:extLst>
                    <a:ext uri="{9D8B030D-6E8A-4147-A177-3AD203B41FA5}">
                      <a16:colId xmlns:a16="http://schemas.microsoft.com/office/drawing/2014/main" val="1149352777"/>
                    </a:ext>
                  </a:extLst>
                </a:gridCol>
              </a:tblGrid>
              <a:tr h="1483360">
                <a:tc>
                  <a:txBody>
                    <a:bodyPr/>
                    <a:lstStyle/>
                    <a:p>
                      <a:pPr algn="ctr"/>
                      <a:r>
                        <a:rPr lang="en-US" dirty="0">
                          <a:solidFill>
                            <a:schemeClr val="tx1"/>
                          </a:solidFill>
                        </a:rPr>
                        <a:t>Population Health Initiatives</a:t>
                      </a:r>
                    </a:p>
                  </a:txBody>
                  <a:tcPr anchor="ctr">
                    <a:gradFill>
                      <a:gsLst>
                        <a:gs pos="0">
                          <a:srgbClr val="F8D7CD"/>
                        </a:gs>
                        <a:gs pos="47000">
                          <a:srgbClr val="FCECE8"/>
                        </a:gs>
                      </a:gsLst>
                      <a:lin ang="5400000" scaled="1"/>
                    </a:gradFill>
                  </a:tcPr>
                </a:tc>
                <a:extLst>
                  <a:ext uri="{0D108BD9-81ED-4DB2-BD59-A6C34878D82A}">
                    <a16:rowId xmlns:a16="http://schemas.microsoft.com/office/drawing/2014/main" val="785455520"/>
                  </a:ext>
                </a:extLst>
              </a:tr>
            </a:tbl>
          </a:graphicData>
        </a:graphic>
      </p:graphicFrame>
      <p:graphicFrame>
        <p:nvGraphicFramePr>
          <p:cNvPr id="17" name="Table 15">
            <a:extLst>
              <a:ext uri="{FF2B5EF4-FFF2-40B4-BE49-F238E27FC236}">
                <a16:creationId xmlns:a16="http://schemas.microsoft.com/office/drawing/2014/main" id="{538ABB79-BD06-41D7-B170-15F6CD81AC37}"/>
              </a:ext>
            </a:extLst>
          </p:cNvPr>
          <p:cNvGraphicFramePr>
            <a:graphicFrameLocks noGrp="1"/>
          </p:cNvGraphicFramePr>
          <p:nvPr>
            <p:extLst>
              <p:ext uri="{D42A27DB-BD31-4B8C-83A1-F6EECF244321}">
                <p14:modId xmlns:p14="http://schemas.microsoft.com/office/powerpoint/2010/main" val="3045192552"/>
              </p:ext>
            </p:extLst>
          </p:nvPr>
        </p:nvGraphicFramePr>
        <p:xfrm>
          <a:off x="8302173" y="2882031"/>
          <a:ext cx="3494315" cy="741680"/>
        </p:xfrm>
        <a:graphic>
          <a:graphicData uri="http://schemas.openxmlformats.org/drawingml/2006/table">
            <a:tbl>
              <a:tblPr firstRow="1" bandRow="1">
                <a:tableStyleId>{5C22544A-7EE6-4342-B048-85BDC9FD1C3A}</a:tableStyleId>
              </a:tblPr>
              <a:tblGrid>
                <a:gridCol w="3494315">
                  <a:extLst>
                    <a:ext uri="{9D8B030D-6E8A-4147-A177-3AD203B41FA5}">
                      <a16:colId xmlns:a16="http://schemas.microsoft.com/office/drawing/2014/main" val="1149352777"/>
                    </a:ext>
                  </a:extLst>
                </a:gridCol>
              </a:tblGrid>
              <a:tr h="741680">
                <a:tc>
                  <a:txBody>
                    <a:bodyPr/>
                    <a:lstStyle/>
                    <a:p>
                      <a:pPr algn="ctr"/>
                      <a:r>
                        <a:rPr lang="en-US" dirty="0">
                          <a:solidFill>
                            <a:schemeClr val="tx1"/>
                          </a:solidFill>
                        </a:rPr>
                        <a:t>Large Funding Pools with </a:t>
                      </a:r>
                    </a:p>
                    <a:p>
                      <a:pPr algn="ctr"/>
                      <a:r>
                        <a:rPr lang="en-US" dirty="0">
                          <a:solidFill>
                            <a:schemeClr val="tx1"/>
                          </a:solidFill>
                        </a:rPr>
                        <a:t>Broad Distribution </a:t>
                      </a:r>
                    </a:p>
                  </a:txBody>
                  <a:tcPr anchor="ctr">
                    <a:gradFill>
                      <a:gsLst>
                        <a:gs pos="0">
                          <a:srgbClr val="CFD5EA"/>
                        </a:gs>
                        <a:gs pos="47000">
                          <a:srgbClr val="E9EBF5"/>
                        </a:gs>
                      </a:gsLst>
                      <a:lin ang="5400000" scaled="1"/>
                    </a:gradFill>
                  </a:tcPr>
                </a:tc>
                <a:extLst>
                  <a:ext uri="{0D108BD9-81ED-4DB2-BD59-A6C34878D82A}">
                    <a16:rowId xmlns:a16="http://schemas.microsoft.com/office/drawing/2014/main" val="785455520"/>
                  </a:ext>
                </a:extLst>
              </a:tr>
            </a:tbl>
          </a:graphicData>
        </a:graphic>
      </p:graphicFrame>
      <p:graphicFrame>
        <p:nvGraphicFramePr>
          <p:cNvPr id="18" name="Table 15">
            <a:extLst>
              <a:ext uri="{FF2B5EF4-FFF2-40B4-BE49-F238E27FC236}">
                <a16:creationId xmlns:a16="http://schemas.microsoft.com/office/drawing/2014/main" id="{41BC099C-4133-43F2-A627-AAD1636C16BA}"/>
              </a:ext>
            </a:extLst>
          </p:cNvPr>
          <p:cNvGraphicFramePr>
            <a:graphicFrameLocks noGrp="1"/>
          </p:cNvGraphicFramePr>
          <p:nvPr>
            <p:extLst>
              <p:ext uri="{D42A27DB-BD31-4B8C-83A1-F6EECF244321}">
                <p14:modId xmlns:p14="http://schemas.microsoft.com/office/powerpoint/2010/main" val="1325828920"/>
              </p:ext>
            </p:extLst>
          </p:nvPr>
        </p:nvGraphicFramePr>
        <p:xfrm>
          <a:off x="8282508" y="3735362"/>
          <a:ext cx="3494315" cy="1811866"/>
        </p:xfrm>
        <a:graphic>
          <a:graphicData uri="http://schemas.openxmlformats.org/drawingml/2006/table">
            <a:tbl>
              <a:tblPr firstRow="1" bandRow="1">
                <a:tableStyleId>{5C22544A-7EE6-4342-B048-85BDC9FD1C3A}</a:tableStyleId>
              </a:tblPr>
              <a:tblGrid>
                <a:gridCol w="3494315">
                  <a:extLst>
                    <a:ext uri="{9D8B030D-6E8A-4147-A177-3AD203B41FA5}">
                      <a16:colId xmlns:a16="http://schemas.microsoft.com/office/drawing/2014/main" val="1149352777"/>
                    </a:ext>
                  </a:extLst>
                </a:gridCol>
              </a:tblGrid>
              <a:tr h="1811866">
                <a:tc>
                  <a:txBody>
                    <a:bodyPr/>
                    <a:lstStyle/>
                    <a:p>
                      <a:pPr algn="ctr"/>
                      <a:r>
                        <a:rPr lang="en-US" dirty="0">
                          <a:solidFill>
                            <a:schemeClr val="tx1"/>
                          </a:solidFill>
                        </a:rPr>
                        <a:t>Individual Projects and Initiatives with Focused Distribution</a:t>
                      </a:r>
                    </a:p>
                  </a:txBody>
                  <a:tcPr anchor="ctr">
                    <a:gradFill>
                      <a:gsLst>
                        <a:gs pos="0">
                          <a:srgbClr val="D5E3CF"/>
                        </a:gs>
                        <a:gs pos="47000">
                          <a:srgbClr val="EBF1E9"/>
                        </a:gs>
                      </a:gsLst>
                      <a:lin ang="5400000" scaled="1"/>
                    </a:gradFill>
                  </a:tcPr>
                </a:tc>
                <a:extLst>
                  <a:ext uri="{0D108BD9-81ED-4DB2-BD59-A6C34878D82A}">
                    <a16:rowId xmlns:a16="http://schemas.microsoft.com/office/drawing/2014/main" val="785455520"/>
                  </a:ext>
                </a:extLst>
              </a:tr>
            </a:tbl>
          </a:graphicData>
        </a:graphic>
      </p:graphicFrame>
      <p:cxnSp>
        <p:nvCxnSpPr>
          <p:cNvPr id="12" name="Straight Connector 11">
            <a:extLst>
              <a:ext uri="{FF2B5EF4-FFF2-40B4-BE49-F238E27FC236}">
                <a16:creationId xmlns:a16="http://schemas.microsoft.com/office/drawing/2014/main" id="{319E2037-A40A-40C6-835C-C0CC8776F57A}"/>
              </a:ext>
            </a:extLst>
          </p:cNvPr>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DE46F5-B708-46F0-8CAC-193CADE90704}"/>
              </a:ext>
            </a:extLst>
          </p:cNvPr>
          <p:cNvSpPr txBox="1"/>
          <p:nvPr/>
        </p:nvSpPr>
        <p:spPr>
          <a:xfrm>
            <a:off x="521181" y="294218"/>
            <a:ext cx="12049061"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Buckets of Proposed Waiver Dollars by Level of Strategic Effort for BH Providers</a:t>
            </a:r>
          </a:p>
        </p:txBody>
      </p:sp>
      <p:cxnSp>
        <p:nvCxnSpPr>
          <p:cNvPr id="14" name="Straight Connector 13">
            <a:extLst>
              <a:ext uri="{FF2B5EF4-FFF2-40B4-BE49-F238E27FC236}">
                <a16:creationId xmlns:a16="http://schemas.microsoft.com/office/drawing/2014/main" id="{1F61F849-B1D5-4178-8A16-F5FE1D3ADE0E}"/>
              </a:ext>
            </a:extLst>
          </p:cNvPr>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8D28141-D47D-468C-98F2-8D66A2861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9" name="Rectangle 18">
            <a:extLst>
              <a:ext uri="{FF2B5EF4-FFF2-40B4-BE49-F238E27FC236}">
                <a16:creationId xmlns:a16="http://schemas.microsoft.com/office/drawing/2014/main" id="{6D1B0105-48E9-48D8-8A41-BE3F63177BFB}"/>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167005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3B0952F-7B40-42ED-BC3F-5F537E18FECC}"/>
              </a:ext>
            </a:extLst>
          </p:cNvPr>
          <p:cNvSpPr txBox="1"/>
          <p:nvPr/>
        </p:nvSpPr>
        <p:spPr>
          <a:xfrm>
            <a:off x="3020785" y="185026"/>
            <a:ext cx="6150429" cy="646331"/>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b="1" cap="all" dirty="0">
                <a:solidFill>
                  <a:srgbClr val="552733"/>
                </a:solidFill>
                <a:latin typeface="Arial" charset="0"/>
                <a:cs typeface="Arial" charset="0"/>
              </a:rPr>
              <a:t>HEROS At-A-Glance</a:t>
            </a:r>
          </a:p>
          <a:p>
            <a:pPr marR="0" lvl="0" indent="0" algn="ctr" fontAlgn="auto">
              <a:lnSpc>
                <a:spcPct val="100000"/>
              </a:lnSpc>
              <a:spcBef>
                <a:spcPts val="0"/>
              </a:spcBef>
              <a:spcAft>
                <a:spcPts val="0"/>
              </a:spcAft>
              <a:buClrTx/>
              <a:buSzTx/>
              <a:buFontTx/>
              <a:buNone/>
              <a:tabLst/>
              <a:defRPr/>
            </a:pPr>
            <a:r>
              <a:rPr lang="en-US" b="1" cap="all" dirty="0">
                <a:solidFill>
                  <a:srgbClr val="552733"/>
                </a:solidFill>
                <a:latin typeface="Arial" charset="0"/>
                <a:cs typeface="Arial" charset="0"/>
              </a:rPr>
              <a:t>(Health Equity Regional Organizations)</a:t>
            </a:r>
          </a:p>
        </p:txBody>
      </p:sp>
      <p:sp>
        <p:nvSpPr>
          <p:cNvPr id="9" name="TextBox 8">
            <a:extLst>
              <a:ext uri="{FF2B5EF4-FFF2-40B4-BE49-F238E27FC236}">
                <a16:creationId xmlns:a16="http://schemas.microsoft.com/office/drawing/2014/main" id="{B2AA84BB-1A45-4804-914E-779978BD27C8}"/>
              </a:ext>
            </a:extLst>
          </p:cNvPr>
          <p:cNvSpPr txBox="1"/>
          <p:nvPr/>
        </p:nvSpPr>
        <p:spPr>
          <a:xfrm>
            <a:off x="14971" y="0"/>
            <a:ext cx="3189508"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Who Can Serve as Lead/Fiduciary?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LLC or Non-Profit (New or Existing Entity)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Existing PPSs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IPAs (including BH IPAs)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LGUs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 Stakeholders</a:t>
            </a:r>
          </a:p>
        </p:txBody>
      </p:sp>
      <p:sp>
        <p:nvSpPr>
          <p:cNvPr id="10" name="TextBox 9">
            <a:extLst>
              <a:ext uri="{FF2B5EF4-FFF2-40B4-BE49-F238E27FC236}">
                <a16:creationId xmlns:a16="http://schemas.microsoft.com/office/drawing/2014/main" id="{B67CADEE-27FC-48D9-A89A-7FF40A375D41}"/>
              </a:ext>
            </a:extLst>
          </p:cNvPr>
          <p:cNvSpPr txBox="1"/>
          <p:nvPr/>
        </p:nvSpPr>
        <p:spPr>
          <a:xfrm>
            <a:off x="8998407" y="2353"/>
            <a:ext cx="3193593"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Regional Distribution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Aligned with MC rating regions (8 Across the 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DCDB6E6-778A-414C-8A59-FC234E0C941A}"/>
              </a:ext>
            </a:extLst>
          </p:cNvPr>
          <p:cNvPicPr>
            <a:picLocks noChangeAspect="1"/>
          </p:cNvPicPr>
          <p:nvPr/>
        </p:nvPicPr>
        <p:blipFill rotWithShape="1">
          <a:blip r:embed="rId2"/>
          <a:srcRect t="609"/>
          <a:stretch/>
        </p:blipFill>
        <p:spPr>
          <a:xfrm>
            <a:off x="9430332" y="892795"/>
            <a:ext cx="2608002" cy="2020441"/>
          </a:xfrm>
          <a:prstGeom prst="rect">
            <a:avLst/>
          </a:prstGeom>
        </p:spPr>
      </p:pic>
      <p:sp>
        <p:nvSpPr>
          <p:cNvPr id="11" name="Rectangle 10">
            <a:extLst>
              <a:ext uri="{FF2B5EF4-FFF2-40B4-BE49-F238E27FC236}">
                <a16:creationId xmlns:a16="http://schemas.microsoft.com/office/drawing/2014/main" id="{11BB9815-57FB-4326-B29F-4AABF5429847}"/>
              </a:ext>
            </a:extLst>
          </p:cNvPr>
          <p:cNvSpPr/>
          <p:nvPr/>
        </p:nvSpPr>
        <p:spPr>
          <a:xfrm>
            <a:off x="3204981" y="1027123"/>
            <a:ext cx="5793425" cy="7952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Governance Requirements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Must be mission-based and build a regionally-focused coalition of stakeholders</a:t>
            </a:r>
          </a:p>
        </p:txBody>
      </p:sp>
      <p:sp>
        <p:nvSpPr>
          <p:cNvPr id="38" name="Rectangle 37">
            <a:extLst>
              <a:ext uri="{FF2B5EF4-FFF2-40B4-BE49-F238E27FC236}">
                <a16:creationId xmlns:a16="http://schemas.microsoft.com/office/drawing/2014/main" id="{A2264C2B-0840-4743-9167-39A5C17080ED}"/>
              </a:ext>
            </a:extLst>
          </p:cNvPr>
          <p:cNvSpPr/>
          <p:nvPr/>
        </p:nvSpPr>
        <p:spPr>
          <a:xfrm>
            <a:off x="3715541" y="1978529"/>
            <a:ext cx="4789266" cy="4557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HERO Governance/Board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(Composition Requirements for Each Participant Class)</a:t>
            </a:r>
          </a:p>
        </p:txBody>
      </p:sp>
      <p:sp>
        <p:nvSpPr>
          <p:cNvPr id="39" name="Rectangle 38">
            <a:extLst>
              <a:ext uri="{FF2B5EF4-FFF2-40B4-BE49-F238E27FC236}">
                <a16:creationId xmlns:a16="http://schemas.microsoft.com/office/drawing/2014/main" id="{C1D0C39F-5B30-404D-9AD3-8A3D2476C9BB}"/>
              </a:ext>
            </a:extLst>
          </p:cNvPr>
          <p:cNvSpPr/>
          <p:nvPr/>
        </p:nvSpPr>
        <p:spPr>
          <a:xfrm>
            <a:off x="4714688" y="2823759"/>
            <a:ext cx="2794555" cy="52733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HERO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(One Per Region)</a:t>
            </a:r>
          </a:p>
        </p:txBody>
      </p:sp>
      <p:sp>
        <p:nvSpPr>
          <p:cNvPr id="40" name="TextBox 39">
            <a:extLst>
              <a:ext uri="{FF2B5EF4-FFF2-40B4-BE49-F238E27FC236}">
                <a16:creationId xmlns:a16="http://schemas.microsoft.com/office/drawing/2014/main" id="{9DB67797-78E6-48A0-B0BF-26C0ED0A6407}"/>
              </a:ext>
            </a:extLst>
          </p:cNvPr>
          <p:cNvSpPr txBox="1"/>
          <p:nvPr/>
        </p:nvSpPr>
        <p:spPr>
          <a:xfrm>
            <a:off x="11983" y="2058390"/>
            <a:ext cx="3192496" cy="427809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Funding/Sustainability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Award size based on Medicaid enrollment per region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Existing Medicaid payments from DOH and MCOs remain intact</a:t>
            </a:r>
          </a:p>
          <a:p>
            <a:pPr marL="285750" indent="-285750">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HEROs would receive limited planning grants; HEROs would not receive and distribute waiver dollars</a:t>
            </a:r>
            <a:endParaRPr lang="en-US" sz="1600" dirty="0">
              <a:solidFill>
                <a:prstClr val="black"/>
              </a:solidFill>
              <a:latin typeface="Calibri" panose="020F0502020204030204"/>
            </a:endParaRPr>
          </a:p>
          <a:p>
            <a:pPr marL="285750" indent="-285750">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Envisioned to extend beyond the period of the waiver and become self-sustaining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HERO participants could contribute funding to HEROs after the waiver period to fund future activities</a:t>
            </a:r>
          </a:p>
        </p:txBody>
      </p:sp>
      <p:sp>
        <p:nvSpPr>
          <p:cNvPr id="41" name="TextBox 40">
            <a:extLst>
              <a:ext uri="{FF2B5EF4-FFF2-40B4-BE49-F238E27FC236}">
                <a16:creationId xmlns:a16="http://schemas.microsoft.com/office/drawing/2014/main" id="{AE1943B0-2D96-4388-8A30-89F20341C612}"/>
              </a:ext>
            </a:extLst>
          </p:cNvPr>
          <p:cNvSpPr txBox="1"/>
          <p:nvPr/>
        </p:nvSpPr>
        <p:spPr>
          <a:xfrm>
            <a:off x="8987522" y="3051580"/>
            <a:ext cx="320447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Core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Regional health equity and social care need planning,  including data sharing and integration of care management platforms, activities and efforts</a:t>
            </a:r>
          </a:p>
        </p:txBody>
      </p:sp>
      <p:sp>
        <p:nvSpPr>
          <p:cNvPr id="42" name="TextBox 41">
            <a:extLst>
              <a:ext uri="{FF2B5EF4-FFF2-40B4-BE49-F238E27FC236}">
                <a16:creationId xmlns:a16="http://schemas.microsoft.com/office/drawing/2014/main" id="{D62C4FFA-98D7-46DF-870C-2A792FB4E2B2}"/>
              </a:ext>
            </a:extLst>
          </p:cNvPr>
          <p:cNvSpPr txBox="1"/>
          <p:nvPr/>
        </p:nvSpPr>
        <p:spPr>
          <a:xfrm>
            <a:off x="8987390" y="4609537"/>
            <a:ext cx="318161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Deliverables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Annual Regional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Uniform Social Care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Measure Selection and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VBP Intervention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Housing Program Inventory</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B28298C8-0682-4D20-A542-E2BB39083D1B}"/>
              </a:ext>
            </a:extLst>
          </p:cNvPr>
          <p:cNvSpPr/>
          <p:nvPr/>
        </p:nvSpPr>
        <p:spPr>
          <a:xfrm>
            <a:off x="3323652" y="4007952"/>
            <a:ext cx="1268991" cy="83357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Managed Care Organizations (MCOs)</a:t>
            </a:r>
          </a:p>
        </p:txBody>
      </p:sp>
      <p:sp>
        <p:nvSpPr>
          <p:cNvPr id="45" name="Rectangle 44">
            <a:extLst>
              <a:ext uri="{FF2B5EF4-FFF2-40B4-BE49-F238E27FC236}">
                <a16:creationId xmlns:a16="http://schemas.microsoft.com/office/drawing/2014/main" id="{78493CC5-08CC-4CFF-BC78-AE1508BEDC63}"/>
              </a:ext>
            </a:extLst>
          </p:cNvPr>
          <p:cNvSpPr/>
          <p:nvPr/>
        </p:nvSpPr>
        <p:spPr>
          <a:xfrm>
            <a:off x="7560439" y="3994443"/>
            <a:ext cx="1320009" cy="84708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Hospitals and Health Systems</a:t>
            </a:r>
          </a:p>
        </p:txBody>
      </p:sp>
      <p:sp>
        <p:nvSpPr>
          <p:cNvPr id="46" name="Rectangle 45">
            <a:extLst>
              <a:ext uri="{FF2B5EF4-FFF2-40B4-BE49-F238E27FC236}">
                <a16:creationId xmlns:a16="http://schemas.microsoft.com/office/drawing/2014/main" id="{6F7AB21F-DFE6-45BE-A626-6F7315DF5DDC}"/>
              </a:ext>
            </a:extLst>
          </p:cNvPr>
          <p:cNvSpPr/>
          <p:nvPr/>
        </p:nvSpPr>
        <p:spPr>
          <a:xfrm>
            <a:off x="6136269" y="4932394"/>
            <a:ext cx="1373596" cy="8605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Community Based Providers (Including PCPs)</a:t>
            </a:r>
          </a:p>
        </p:txBody>
      </p:sp>
      <p:sp>
        <p:nvSpPr>
          <p:cNvPr id="47" name="Rectangle 46">
            <a:extLst>
              <a:ext uri="{FF2B5EF4-FFF2-40B4-BE49-F238E27FC236}">
                <a16:creationId xmlns:a16="http://schemas.microsoft.com/office/drawing/2014/main" id="{84B5DE40-FD2A-4121-9AA7-A6F8D8AFFAFC}"/>
              </a:ext>
            </a:extLst>
          </p:cNvPr>
          <p:cNvSpPr/>
          <p:nvPr/>
        </p:nvSpPr>
        <p:spPr>
          <a:xfrm>
            <a:off x="7537532" y="4932394"/>
            <a:ext cx="1320009" cy="8605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Population Health Vehicles (ACOs, IPAs)</a:t>
            </a:r>
          </a:p>
        </p:txBody>
      </p:sp>
      <p:sp>
        <p:nvSpPr>
          <p:cNvPr id="48" name="Rectangle 47">
            <a:extLst>
              <a:ext uri="{FF2B5EF4-FFF2-40B4-BE49-F238E27FC236}">
                <a16:creationId xmlns:a16="http://schemas.microsoft.com/office/drawing/2014/main" id="{199BBE9D-8D63-4850-8F05-48953FDEA174}"/>
              </a:ext>
            </a:extLst>
          </p:cNvPr>
          <p:cNvSpPr/>
          <p:nvPr/>
        </p:nvSpPr>
        <p:spPr>
          <a:xfrm>
            <a:off x="6151084" y="3980936"/>
            <a:ext cx="1313934" cy="8605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Behavioral Health Networks</a:t>
            </a:r>
          </a:p>
        </p:txBody>
      </p:sp>
      <p:sp>
        <p:nvSpPr>
          <p:cNvPr id="49" name="Rectangle 48">
            <a:extLst>
              <a:ext uri="{FF2B5EF4-FFF2-40B4-BE49-F238E27FC236}">
                <a16:creationId xmlns:a16="http://schemas.microsoft.com/office/drawing/2014/main" id="{FB0BF1A1-0E8B-48BF-9B04-30C7882370A8}"/>
              </a:ext>
            </a:extLst>
          </p:cNvPr>
          <p:cNvSpPr/>
          <p:nvPr/>
        </p:nvSpPr>
        <p:spPr>
          <a:xfrm>
            <a:off x="4686346" y="4007952"/>
            <a:ext cx="1330466" cy="83357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CBOs Organized Through SDHNs</a:t>
            </a:r>
          </a:p>
        </p:txBody>
      </p:sp>
      <p:sp>
        <p:nvSpPr>
          <p:cNvPr id="50" name="Rectangle 49">
            <a:extLst>
              <a:ext uri="{FF2B5EF4-FFF2-40B4-BE49-F238E27FC236}">
                <a16:creationId xmlns:a16="http://schemas.microsoft.com/office/drawing/2014/main" id="{4EF8DFFE-83C0-4C6E-BAB0-C796285804C2}"/>
              </a:ext>
            </a:extLst>
          </p:cNvPr>
          <p:cNvSpPr/>
          <p:nvPr/>
        </p:nvSpPr>
        <p:spPr>
          <a:xfrm>
            <a:off x="3323652" y="4945904"/>
            <a:ext cx="1268991" cy="83357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LTSS Providers (Including I/DD)</a:t>
            </a:r>
          </a:p>
        </p:txBody>
      </p:sp>
      <p:sp>
        <p:nvSpPr>
          <p:cNvPr id="51" name="Rectangle 50">
            <a:extLst>
              <a:ext uri="{FF2B5EF4-FFF2-40B4-BE49-F238E27FC236}">
                <a16:creationId xmlns:a16="http://schemas.microsoft.com/office/drawing/2014/main" id="{97C0E936-8710-4742-A58E-6A8DC6B674C7}"/>
              </a:ext>
            </a:extLst>
          </p:cNvPr>
          <p:cNvSpPr/>
          <p:nvPr/>
        </p:nvSpPr>
        <p:spPr>
          <a:xfrm>
            <a:off x="4686346" y="4964061"/>
            <a:ext cx="1330466" cy="79725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Qualified Entities (HIEs and RHIOs)</a:t>
            </a:r>
          </a:p>
        </p:txBody>
      </p:sp>
      <p:sp>
        <p:nvSpPr>
          <p:cNvPr id="52" name="Rectangle 51">
            <a:extLst>
              <a:ext uri="{FF2B5EF4-FFF2-40B4-BE49-F238E27FC236}">
                <a16:creationId xmlns:a16="http://schemas.microsoft.com/office/drawing/2014/main" id="{C3169CB6-B9D6-4034-9EDC-6BFB376F545E}"/>
              </a:ext>
            </a:extLst>
          </p:cNvPr>
          <p:cNvSpPr/>
          <p:nvPr/>
        </p:nvSpPr>
        <p:spPr>
          <a:xfrm>
            <a:off x="3303830" y="5877374"/>
            <a:ext cx="5599635" cy="39961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Other Stakeholders, Including Consumers</a:t>
            </a:r>
          </a:p>
        </p:txBody>
      </p:sp>
      <p:sp>
        <p:nvSpPr>
          <p:cNvPr id="54" name="Rectangle 53">
            <a:extLst>
              <a:ext uri="{FF2B5EF4-FFF2-40B4-BE49-F238E27FC236}">
                <a16:creationId xmlns:a16="http://schemas.microsoft.com/office/drawing/2014/main" id="{2A4064E0-6EE9-48BE-9971-A2D96BFB2C37}"/>
              </a:ext>
            </a:extLst>
          </p:cNvPr>
          <p:cNvSpPr/>
          <p:nvPr/>
        </p:nvSpPr>
        <p:spPr>
          <a:xfrm>
            <a:off x="3312829" y="3666994"/>
            <a:ext cx="5559604" cy="2500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Participant Classes</a:t>
            </a:r>
          </a:p>
        </p:txBody>
      </p:sp>
      <p:cxnSp>
        <p:nvCxnSpPr>
          <p:cNvPr id="58" name="Straight Connector 57">
            <a:extLst>
              <a:ext uri="{FF2B5EF4-FFF2-40B4-BE49-F238E27FC236}">
                <a16:creationId xmlns:a16="http://schemas.microsoft.com/office/drawing/2014/main" id="{B6BD3E50-D8B5-49F3-8BDF-2EBAFD4FD341}"/>
              </a:ext>
            </a:extLst>
          </p:cNvPr>
          <p:cNvCxnSpPr>
            <a:stCxn id="38" idx="2"/>
            <a:endCxn id="39" idx="0"/>
          </p:cNvCxnSpPr>
          <p:nvPr/>
        </p:nvCxnSpPr>
        <p:spPr>
          <a:xfrm>
            <a:off x="6110174" y="2434249"/>
            <a:ext cx="1792" cy="389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945837F-7FB1-4012-834D-4E50BDC1659A}"/>
              </a:ext>
            </a:extLst>
          </p:cNvPr>
          <p:cNvCxnSpPr>
            <a:cxnSpLocks/>
            <a:stCxn id="39" idx="2"/>
          </p:cNvCxnSpPr>
          <p:nvPr/>
        </p:nvCxnSpPr>
        <p:spPr>
          <a:xfrm>
            <a:off x="6111966" y="3351094"/>
            <a:ext cx="3187" cy="3257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BE2DFCD-5DDF-4131-9BE7-6DB70C8CF9FB}"/>
              </a:ext>
            </a:extLst>
          </p:cNvPr>
          <p:cNvSpPr txBox="1"/>
          <p:nvPr/>
        </p:nvSpPr>
        <p:spPr>
          <a:xfrm>
            <a:off x="4759294" y="2493752"/>
            <a:ext cx="262465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Operating Agreement/By-Laws</a:t>
            </a:r>
          </a:p>
        </p:txBody>
      </p:sp>
      <p:sp>
        <p:nvSpPr>
          <p:cNvPr id="66" name="TextBox 65">
            <a:extLst>
              <a:ext uri="{FF2B5EF4-FFF2-40B4-BE49-F238E27FC236}">
                <a16:creationId xmlns:a16="http://schemas.microsoft.com/office/drawing/2014/main" id="{2D61FB6E-25C5-4D6B-97D9-5BAF2CEB2FA2}"/>
              </a:ext>
            </a:extLst>
          </p:cNvPr>
          <p:cNvSpPr txBox="1"/>
          <p:nvPr/>
        </p:nvSpPr>
        <p:spPr>
          <a:xfrm>
            <a:off x="4726243" y="3388801"/>
            <a:ext cx="27945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Participation Agreements</a:t>
            </a:r>
          </a:p>
        </p:txBody>
      </p:sp>
      <p:pic>
        <p:nvPicPr>
          <p:cNvPr id="26" name="Picture 25">
            <a:extLst>
              <a:ext uri="{FF2B5EF4-FFF2-40B4-BE49-F238E27FC236}">
                <a16:creationId xmlns:a16="http://schemas.microsoft.com/office/drawing/2014/main" id="{82FE6C17-4282-46F5-86DB-0F9C737CB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7" name="Rectangle 26">
            <a:extLst>
              <a:ext uri="{FF2B5EF4-FFF2-40B4-BE49-F238E27FC236}">
                <a16:creationId xmlns:a16="http://schemas.microsoft.com/office/drawing/2014/main" id="{3E57CC7C-48C7-4239-B0AB-F86D932CCAF2}"/>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222561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3B0952F-7B40-42ED-BC3F-5F537E18FECC}"/>
              </a:ext>
            </a:extLst>
          </p:cNvPr>
          <p:cNvSpPr txBox="1"/>
          <p:nvPr/>
        </p:nvSpPr>
        <p:spPr>
          <a:xfrm>
            <a:off x="3020785" y="185026"/>
            <a:ext cx="6150429" cy="646331"/>
          </a:xfrm>
          <a:prstGeom prst="rect">
            <a:avLst/>
          </a:prstGeom>
          <a:noFill/>
        </p:spPr>
        <p:txBody>
          <a:bodyPr wrap="square" rtlCol="0">
            <a:spAutoFit/>
          </a:bodyPr>
          <a:lstStyle/>
          <a:p>
            <a:pPr algn="ctr"/>
            <a:r>
              <a:rPr lang="en-US" b="1" cap="all" dirty="0">
                <a:solidFill>
                  <a:srgbClr val="552733"/>
                </a:solidFill>
                <a:latin typeface="Arial" charset="0"/>
                <a:cs typeface="Arial" charset="0"/>
              </a:rPr>
              <a:t>Social Determinant of Health Networks</a:t>
            </a:r>
          </a:p>
          <a:p>
            <a:pPr algn="ctr"/>
            <a:r>
              <a:rPr lang="en-US" b="1" cap="all" dirty="0">
                <a:solidFill>
                  <a:srgbClr val="552733"/>
                </a:solidFill>
                <a:latin typeface="Arial" charset="0"/>
                <a:cs typeface="Arial" charset="0"/>
              </a:rPr>
              <a:t>(SDHNs) At-A-Glance</a:t>
            </a:r>
          </a:p>
        </p:txBody>
      </p:sp>
      <p:sp>
        <p:nvSpPr>
          <p:cNvPr id="9" name="TextBox 8">
            <a:extLst>
              <a:ext uri="{FF2B5EF4-FFF2-40B4-BE49-F238E27FC236}">
                <a16:creationId xmlns:a16="http://schemas.microsoft.com/office/drawing/2014/main" id="{B2AA84BB-1A45-4804-914E-779978BD27C8}"/>
              </a:ext>
            </a:extLst>
          </p:cNvPr>
          <p:cNvSpPr txBox="1"/>
          <p:nvPr/>
        </p:nvSpPr>
        <p:spPr>
          <a:xfrm>
            <a:off x="-23744" y="0"/>
            <a:ext cx="3005814"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Who Can Serve as Lead/Fiduciary?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State will select a lead applicant within each region, which may be a CBO itself or a network entity (e.g., IPA, ACO) composed of CBOs.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An SDHN could also be a PPS </a:t>
            </a:r>
          </a:p>
        </p:txBody>
      </p:sp>
      <p:sp>
        <p:nvSpPr>
          <p:cNvPr id="10" name="TextBox 9">
            <a:extLst>
              <a:ext uri="{FF2B5EF4-FFF2-40B4-BE49-F238E27FC236}">
                <a16:creationId xmlns:a16="http://schemas.microsoft.com/office/drawing/2014/main" id="{B67CADEE-27FC-48D9-A89A-7FF40A375D41}"/>
              </a:ext>
            </a:extLst>
          </p:cNvPr>
          <p:cNvSpPr txBox="1"/>
          <p:nvPr/>
        </p:nvSpPr>
        <p:spPr>
          <a:xfrm>
            <a:off x="9143937" y="15567"/>
            <a:ext cx="3039926"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Regional Distribution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Aligned with HEROs (8 Across the 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BB9815-57FB-4326-B29F-4AABF5429847}"/>
              </a:ext>
            </a:extLst>
          </p:cNvPr>
          <p:cNvSpPr/>
          <p:nvPr/>
        </p:nvSpPr>
        <p:spPr>
          <a:xfrm>
            <a:off x="2982070" y="1031051"/>
            <a:ext cx="6161867" cy="10317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Governance Requirements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Each SDHN would consist of a network of CBOs within each region of the State (which should overlap with the regions and subregions that align with HEROs)</a:t>
            </a:r>
          </a:p>
        </p:txBody>
      </p:sp>
      <p:sp>
        <p:nvSpPr>
          <p:cNvPr id="39" name="Rectangle 38">
            <a:extLst>
              <a:ext uri="{FF2B5EF4-FFF2-40B4-BE49-F238E27FC236}">
                <a16:creationId xmlns:a16="http://schemas.microsoft.com/office/drawing/2014/main" id="{C1D0C39F-5B30-404D-9AD3-8A3D2476C9BB}"/>
              </a:ext>
            </a:extLst>
          </p:cNvPr>
          <p:cNvSpPr/>
          <p:nvPr/>
        </p:nvSpPr>
        <p:spPr>
          <a:xfrm>
            <a:off x="4698721" y="2290086"/>
            <a:ext cx="2794555" cy="52733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SDHN Lead Entity </a:t>
            </a:r>
          </a:p>
        </p:txBody>
      </p:sp>
      <p:sp>
        <p:nvSpPr>
          <p:cNvPr id="40" name="TextBox 39">
            <a:extLst>
              <a:ext uri="{FF2B5EF4-FFF2-40B4-BE49-F238E27FC236}">
                <a16:creationId xmlns:a16="http://schemas.microsoft.com/office/drawing/2014/main" id="{9DB67797-78E6-48A0-B0BF-26C0ED0A6407}"/>
              </a:ext>
            </a:extLst>
          </p:cNvPr>
          <p:cNvSpPr txBox="1"/>
          <p:nvPr/>
        </p:nvSpPr>
        <p:spPr>
          <a:xfrm>
            <a:off x="-23744" y="2062103"/>
            <a:ext cx="3005814" cy="427809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Funding/Sustainability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SDHNs will receive direct waiver investments to develop the infrastructure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CBOs in these networks will also receive funding to integrate into this network and provide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CBO funding will be tied to specific deliverables of the populations served.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DOH will support the integration of SDHN services into MCO contracts and VBP arrangements on an ongoing basis that extend beyond the life of the waiver. </a:t>
            </a:r>
          </a:p>
        </p:txBody>
      </p:sp>
      <p:sp>
        <p:nvSpPr>
          <p:cNvPr id="41" name="TextBox 40">
            <a:extLst>
              <a:ext uri="{FF2B5EF4-FFF2-40B4-BE49-F238E27FC236}">
                <a16:creationId xmlns:a16="http://schemas.microsoft.com/office/drawing/2014/main" id="{AE1943B0-2D96-4388-8A30-89F20341C612}"/>
              </a:ext>
            </a:extLst>
          </p:cNvPr>
          <p:cNvSpPr txBox="1"/>
          <p:nvPr/>
        </p:nvSpPr>
        <p:spPr>
          <a:xfrm>
            <a:off x="9148088" y="3062981"/>
            <a:ext cx="3046792"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Activities &amp; Deliverables</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Formally organize CBOs to perform SDH interventions</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Coordinate a regional referral network </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Create a single point of contracting for SDH arrangements</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Screen Medicaid enrollees for key SDH social care issues and make referrals </a:t>
            </a:r>
          </a:p>
          <a:p>
            <a:pPr marL="28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Wrap a social service provider network around existing MCO clinical provider networks</a:t>
            </a:r>
          </a:p>
        </p:txBody>
      </p:sp>
      <p:sp>
        <p:nvSpPr>
          <p:cNvPr id="44" name="Rectangle 43">
            <a:extLst>
              <a:ext uri="{FF2B5EF4-FFF2-40B4-BE49-F238E27FC236}">
                <a16:creationId xmlns:a16="http://schemas.microsoft.com/office/drawing/2014/main" id="{B28298C8-0682-4D20-A542-E2BB39083D1B}"/>
              </a:ext>
            </a:extLst>
          </p:cNvPr>
          <p:cNvSpPr/>
          <p:nvPr/>
        </p:nvSpPr>
        <p:spPr>
          <a:xfrm>
            <a:off x="3268567" y="3741753"/>
            <a:ext cx="1268991" cy="1015062"/>
          </a:xfrm>
          <a:prstGeom prst="rect">
            <a:avLst/>
          </a:prstGeom>
          <a:solidFill>
            <a:srgbClr val="DB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Food Banks</a:t>
            </a:r>
          </a:p>
        </p:txBody>
      </p:sp>
      <p:sp>
        <p:nvSpPr>
          <p:cNvPr id="45" name="Rectangle 44">
            <a:extLst>
              <a:ext uri="{FF2B5EF4-FFF2-40B4-BE49-F238E27FC236}">
                <a16:creationId xmlns:a16="http://schemas.microsoft.com/office/drawing/2014/main" id="{78493CC5-08CC-4CFF-BC78-AE1508BEDC63}"/>
              </a:ext>
            </a:extLst>
          </p:cNvPr>
          <p:cNvSpPr/>
          <p:nvPr/>
        </p:nvSpPr>
        <p:spPr>
          <a:xfrm>
            <a:off x="7551431" y="3741752"/>
            <a:ext cx="1320009" cy="1000258"/>
          </a:xfrm>
          <a:prstGeom prst="rect">
            <a:avLst/>
          </a:prstGeom>
          <a:solidFill>
            <a:srgbClr val="DB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Housing Providers</a:t>
            </a:r>
          </a:p>
        </p:txBody>
      </p:sp>
      <p:sp>
        <p:nvSpPr>
          <p:cNvPr id="46" name="Rectangle 45">
            <a:extLst>
              <a:ext uri="{FF2B5EF4-FFF2-40B4-BE49-F238E27FC236}">
                <a16:creationId xmlns:a16="http://schemas.microsoft.com/office/drawing/2014/main" id="{6F7AB21F-DFE6-45BE-A626-6F7315DF5DDC}"/>
              </a:ext>
            </a:extLst>
          </p:cNvPr>
          <p:cNvSpPr/>
          <p:nvPr/>
        </p:nvSpPr>
        <p:spPr>
          <a:xfrm>
            <a:off x="6080770" y="4836707"/>
            <a:ext cx="1373596" cy="1015062"/>
          </a:xfrm>
          <a:prstGeom prst="rect">
            <a:avLst/>
          </a:prstGeom>
          <a:solidFill>
            <a:srgbClr val="DB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Adult Protective Services</a:t>
            </a:r>
          </a:p>
        </p:txBody>
      </p:sp>
      <p:sp>
        <p:nvSpPr>
          <p:cNvPr id="47" name="Rectangle 46">
            <a:extLst>
              <a:ext uri="{FF2B5EF4-FFF2-40B4-BE49-F238E27FC236}">
                <a16:creationId xmlns:a16="http://schemas.microsoft.com/office/drawing/2014/main" id="{84B5DE40-FD2A-4121-9AA7-A6F8D8AFFAFC}"/>
              </a:ext>
            </a:extLst>
          </p:cNvPr>
          <p:cNvSpPr/>
          <p:nvPr/>
        </p:nvSpPr>
        <p:spPr>
          <a:xfrm>
            <a:off x="7551431" y="4829648"/>
            <a:ext cx="1320009" cy="1022120"/>
          </a:xfrm>
          <a:prstGeom prst="rect">
            <a:avLst/>
          </a:prstGeom>
          <a:solidFill>
            <a:srgbClr val="DB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Aging and Disability Networks</a:t>
            </a:r>
          </a:p>
        </p:txBody>
      </p:sp>
      <p:sp>
        <p:nvSpPr>
          <p:cNvPr id="48" name="Rectangle 47">
            <a:extLst>
              <a:ext uri="{FF2B5EF4-FFF2-40B4-BE49-F238E27FC236}">
                <a16:creationId xmlns:a16="http://schemas.microsoft.com/office/drawing/2014/main" id="{199BBE9D-8D63-4850-8F05-48953FDEA174}"/>
              </a:ext>
            </a:extLst>
          </p:cNvPr>
          <p:cNvSpPr/>
          <p:nvPr/>
        </p:nvSpPr>
        <p:spPr>
          <a:xfrm>
            <a:off x="6095999" y="3714737"/>
            <a:ext cx="1313934" cy="1054288"/>
          </a:xfrm>
          <a:prstGeom prst="rect">
            <a:avLst/>
          </a:prstGeom>
          <a:solidFill>
            <a:srgbClr val="DB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Educational Organizations</a:t>
            </a:r>
          </a:p>
        </p:txBody>
      </p:sp>
      <p:sp>
        <p:nvSpPr>
          <p:cNvPr id="49" name="Rectangle 48">
            <a:extLst>
              <a:ext uri="{FF2B5EF4-FFF2-40B4-BE49-F238E27FC236}">
                <a16:creationId xmlns:a16="http://schemas.microsoft.com/office/drawing/2014/main" id="{FB0BF1A1-0E8B-48BF-9B04-30C7882370A8}"/>
              </a:ext>
            </a:extLst>
          </p:cNvPr>
          <p:cNvSpPr/>
          <p:nvPr/>
        </p:nvSpPr>
        <p:spPr>
          <a:xfrm>
            <a:off x="4631261" y="3741753"/>
            <a:ext cx="1330466" cy="1015062"/>
          </a:xfrm>
          <a:prstGeom prst="rect">
            <a:avLst/>
          </a:prstGeom>
          <a:solidFill>
            <a:srgbClr val="DB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Faith-Based Organizations</a:t>
            </a:r>
          </a:p>
        </p:txBody>
      </p:sp>
      <p:sp>
        <p:nvSpPr>
          <p:cNvPr id="50" name="Rectangle 49">
            <a:extLst>
              <a:ext uri="{FF2B5EF4-FFF2-40B4-BE49-F238E27FC236}">
                <a16:creationId xmlns:a16="http://schemas.microsoft.com/office/drawing/2014/main" id="{4EF8DFFE-83C0-4C6E-BAB0-C796285804C2}"/>
              </a:ext>
            </a:extLst>
          </p:cNvPr>
          <p:cNvSpPr/>
          <p:nvPr/>
        </p:nvSpPr>
        <p:spPr>
          <a:xfrm>
            <a:off x="3268660" y="4836706"/>
            <a:ext cx="1268991" cy="1015062"/>
          </a:xfrm>
          <a:prstGeom prst="rect">
            <a:avLst/>
          </a:prstGeom>
          <a:solidFill>
            <a:srgbClr val="DB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Community Organizing Groups</a:t>
            </a:r>
          </a:p>
        </p:txBody>
      </p:sp>
      <p:sp>
        <p:nvSpPr>
          <p:cNvPr id="51" name="Rectangle 50">
            <a:extLst>
              <a:ext uri="{FF2B5EF4-FFF2-40B4-BE49-F238E27FC236}">
                <a16:creationId xmlns:a16="http://schemas.microsoft.com/office/drawing/2014/main" id="{97C0E936-8710-4742-A58E-6A8DC6B674C7}"/>
              </a:ext>
            </a:extLst>
          </p:cNvPr>
          <p:cNvSpPr/>
          <p:nvPr/>
        </p:nvSpPr>
        <p:spPr>
          <a:xfrm>
            <a:off x="4631261" y="4836706"/>
            <a:ext cx="1330466" cy="1015062"/>
          </a:xfrm>
          <a:prstGeom prst="rect">
            <a:avLst/>
          </a:prstGeom>
          <a:solidFill>
            <a:srgbClr val="DBB9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Youth Serving Agencies</a:t>
            </a:r>
          </a:p>
        </p:txBody>
      </p:sp>
      <p:sp>
        <p:nvSpPr>
          <p:cNvPr id="54" name="Rectangle 53">
            <a:extLst>
              <a:ext uri="{FF2B5EF4-FFF2-40B4-BE49-F238E27FC236}">
                <a16:creationId xmlns:a16="http://schemas.microsoft.com/office/drawing/2014/main" id="{2A4064E0-6EE9-48BE-9971-A2D96BFB2C37}"/>
              </a:ext>
            </a:extLst>
          </p:cNvPr>
          <p:cNvSpPr/>
          <p:nvPr/>
        </p:nvSpPr>
        <p:spPr>
          <a:xfrm>
            <a:off x="3302555" y="3356133"/>
            <a:ext cx="5568754" cy="27327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Community Based Organizations</a:t>
            </a:r>
          </a:p>
        </p:txBody>
      </p:sp>
      <p:cxnSp>
        <p:nvCxnSpPr>
          <p:cNvPr id="60" name="Straight Connector 59">
            <a:extLst>
              <a:ext uri="{FF2B5EF4-FFF2-40B4-BE49-F238E27FC236}">
                <a16:creationId xmlns:a16="http://schemas.microsoft.com/office/drawing/2014/main" id="{A945837F-7FB1-4012-834D-4E50BDC1659A}"/>
              </a:ext>
            </a:extLst>
          </p:cNvPr>
          <p:cNvCxnSpPr>
            <a:cxnSpLocks/>
            <a:stCxn id="39" idx="2"/>
            <a:endCxn id="54" idx="0"/>
          </p:cNvCxnSpPr>
          <p:nvPr/>
        </p:nvCxnSpPr>
        <p:spPr>
          <a:xfrm flipH="1">
            <a:off x="6086932" y="2817421"/>
            <a:ext cx="9067" cy="538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2CC2712-556C-4A6D-9BCB-F179D4122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21" name="Rectangle 20">
            <a:extLst>
              <a:ext uri="{FF2B5EF4-FFF2-40B4-BE49-F238E27FC236}">
                <a16:creationId xmlns:a16="http://schemas.microsoft.com/office/drawing/2014/main" id="{19AFD97C-CDB5-4F5A-9735-AB87C21125AA}"/>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pic>
        <p:nvPicPr>
          <p:cNvPr id="22" name="Picture 21">
            <a:extLst>
              <a:ext uri="{FF2B5EF4-FFF2-40B4-BE49-F238E27FC236}">
                <a16:creationId xmlns:a16="http://schemas.microsoft.com/office/drawing/2014/main" id="{4C967624-5907-4E7A-9D5B-869D58530E88}"/>
              </a:ext>
            </a:extLst>
          </p:cNvPr>
          <p:cNvPicPr>
            <a:picLocks noChangeAspect="1"/>
          </p:cNvPicPr>
          <p:nvPr/>
        </p:nvPicPr>
        <p:blipFill rotWithShape="1">
          <a:blip r:embed="rId3"/>
          <a:srcRect t="609"/>
          <a:stretch/>
        </p:blipFill>
        <p:spPr>
          <a:xfrm>
            <a:off x="9430332" y="892795"/>
            <a:ext cx="2608002" cy="2020441"/>
          </a:xfrm>
          <a:prstGeom prst="rect">
            <a:avLst/>
          </a:prstGeom>
        </p:spPr>
      </p:pic>
    </p:spTree>
    <p:extLst>
      <p:ext uri="{BB962C8B-B14F-4D97-AF65-F5344CB8AC3E}">
        <p14:creationId xmlns:p14="http://schemas.microsoft.com/office/powerpoint/2010/main" val="2434585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181" y="294218"/>
            <a:ext cx="10099279"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52733"/>
                </a:solidFill>
                <a:effectLst/>
                <a:uLnTx/>
                <a:uFillTx/>
                <a:latin typeface="Arial" charset="0"/>
                <a:ea typeface="Arial" charset="0"/>
                <a:cs typeface="Arial" charset="0"/>
              </a:rPr>
              <a:t>BH PROVIDERS HAVE A UNIQUE ROLE TO PLAY IN INTEGRATING SOCIAL SERVICES </a:t>
            </a:r>
          </a:p>
        </p:txBody>
      </p:sp>
      <p:cxnSp>
        <p:nvCxnSpPr>
          <p:cNvPr id="13" name="Straight Connector 12"/>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grpSp>
        <p:nvGrpSpPr>
          <p:cNvPr id="9" name="Group 8">
            <a:extLst>
              <a:ext uri="{FF2B5EF4-FFF2-40B4-BE49-F238E27FC236}">
                <a16:creationId xmlns:a16="http://schemas.microsoft.com/office/drawing/2014/main" id="{132F4E9A-AA3E-44D0-BD6C-3A8947EA270D}"/>
              </a:ext>
            </a:extLst>
          </p:cNvPr>
          <p:cNvGrpSpPr/>
          <p:nvPr/>
        </p:nvGrpSpPr>
        <p:grpSpPr>
          <a:xfrm>
            <a:off x="2015929" y="995349"/>
            <a:ext cx="7897062" cy="4843375"/>
            <a:chOff x="2706194" y="939800"/>
            <a:chExt cx="6007411" cy="3425908"/>
          </a:xfrm>
        </p:grpSpPr>
        <p:pic>
          <p:nvPicPr>
            <p:cNvPr id="16" name="Picture 15">
              <a:extLst>
                <a:ext uri="{FF2B5EF4-FFF2-40B4-BE49-F238E27FC236}">
                  <a16:creationId xmlns:a16="http://schemas.microsoft.com/office/drawing/2014/main" id="{63DF20FD-68B0-4D34-895B-641C48999A3B}"/>
                </a:ext>
              </a:extLst>
            </p:cNvPr>
            <p:cNvPicPr>
              <a:picLocks noChangeAspect="1"/>
            </p:cNvPicPr>
            <p:nvPr/>
          </p:nvPicPr>
          <p:blipFill rotWithShape="1">
            <a:blip r:embed="rId4"/>
            <a:srcRect t="4613"/>
            <a:stretch/>
          </p:blipFill>
          <p:spPr>
            <a:xfrm>
              <a:off x="3831791" y="939800"/>
              <a:ext cx="3511717" cy="3349708"/>
            </a:xfrm>
            <a:prstGeom prst="rect">
              <a:avLst/>
            </a:prstGeom>
          </p:spPr>
        </p:pic>
        <p:sp>
          <p:nvSpPr>
            <p:cNvPr id="17" name="Oval 16">
              <a:extLst>
                <a:ext uri="{FF2B5EF4-FFF2-40B4-BE49-F238E27FC236}">
                  <a16:creationId xmlns:a16="http://schemas.microsoft.com/office/drawing/2014/main" id="{460A1A99-B290-4A25-9915-38247BECAA3D}"/>
                </a:ext>
              </a:extLst>
            </p:cNvPr>
            <p:cNvSpPr/>
            <p:nvPr/>
          </p:nvSpPr>
          <p:spPr>
            <a:xfrm>
              <a:off x="2706194" y="3459116"/>
              <a:ext cx="2377669" cy="830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Healthcare</a:t>
              </a:r>
            </a:p>
          </p:txBody>
        </p:sp>
        <p:sp>
          <p:nvSpPr>
            <p:cNvPr id="18" name="Oval 17">
              <a:extLst>
                <a:ext uri="{FF2B5EF4-FFF2-40B4-BE49-F238E27FC236}">
                  <a16:creationId xmlns:a16="http://schemas.microsoft.com/office/drawing/2014/main" id="{E5C33D14-BC6C-4BC5-934E-A228F2F6F0CE}"/>
                </a:ext>
              </a:extLst>
            </p:cNvPr>
            <p:cNvSpPr/>
            <p:nvPr/>
          </p:nvSpPr>
          <p:spPr>
            <a:xfrm>
              <a:off x="6335936" y="3535316"/>
              <a:ext cx="2377669" cy="83039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Human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Services</a:t>
              </a:r>
            </a:p>
          </p:txBody>
        </p:sp>
        <p:sp>
          <p:nvSpPr>
            <p:cNvPr id="19" name="TextBox 18">
              <a:extLst>
                <a:ext uri="{FF2B5EF4-FFF2-40B4-BE49-F238E27FC236}">
                  <a16:creationId xmlns:a16="http://schemas.microsoft.com/office/drawing/2014/main" id="{82CE361C-FC90-4957-9CA8-A74A81D11536}"/>
                </a:ext>
              </a:extLst>
            </p:cNvPr>
            <p:cNvSpPr txBox="1"/>
            <p:nvPr/>
          </p:nvSpPr>
          <p:spPr>
            <a:xfrm>
              <a:off x="5305766" y="2066909"/>
              <a:ext cx="563766" cy="4571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BH</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spTree>
    <p:extLst>
      <p:ext uri="{BB962C8B-B14F-4D97-AF65-F5344CB8AC3E}">
        <p14:creationId xmlns:p14="http://schemas.microsoft.com/office/powerpoint/2010/main" val="120968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3B0952F-7B40-42ED-BC3F-5F537E18FECC}"/>
              </a:ext>
            </a:extLst>
          </p:cNvPr>
          <p:cNvSpPr txBox="1"/>
          <p:nvPr/>
        </p:nvSpPr>
        <p:spPr>
          <a:xfrm>
            <a:off x="3020785" y="185026"/>
            <a:ext cx="6150429" cy="646331"/>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b="1" cap="all" dirty="0">
                <a:solidFill>
                  <a:srgbClr val="552733"/>
                </a:solidFill>
                <a:latin typeface="Arial" charset="0"/>
                <a:cs typeface="Arial" charset="0"/>
              </a:rPr>
              <a:t>VBP Incentive Payment (VBP-IP)</a:t>
            </a:r>
          </a:p>
          <a:p>
            <a:pPr marR="0" lvl="0" indent="0" algn="ctr" fontAlgn="auto">
              <a:lnSpc>
                <a:spcPct val="100000"/>
              </a:lnSpc>
              <a:spcBef>
                <a:spcPts val="0"/>
              </a:spcBef>
              <a:spcAft>
                <a:spcPts val="0"/>
              </a:spcAft>
              <a:buClrTx/>
              <a:buSzTx/>
              <a:buFontTx/>
              <a:buNone/>
              <a:tabLst/>
              <a:defRPr/>
            </a:pPr>
            <a:r>
              <a:rPr lang="en-US" b="1" cap="all" dirty="0">
                <a:solidFill>
                  <a:srgbClr val="552733"/>
                </a:solidFill>
                <a:latin typeface="Arial" charset="0"/>
                <a:cs typeface="Arial" charset="0"/>
              </a:rPr>
              <a:t>At-A-Glance</a:t>
            </a:r>
          </a:p>
        </p:txBody>
      </p:sp>
      <p:sp>
        <p:nvSpPr>
          <p:cNvPr id="9" name="TextBox 8">
            <a:extLst>
              <a:ext uri="{FF2B5EF4-FFF2-40B4-BE49-F238E27FC236}">
                <a16:creationId xmlns:a16="http://schemas.microsoft.com/office/drawing/2014/main" id="{B2AA84BB-1A45-4804-914E-779978BD27C8}"/>
              </a:ext>
            </a:extLst>
          </p:cNvPr>
          <p:cNvSpPr txBox="1"/>
          <p:nvPr/>
        </p:nvSpPr>
        <p:spPr>
          <a:xfrm>
            <a:off x="3065840" y="986254"/>
            <a:ext cx="5866273"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VBP 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VBP agreements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need to implement or build on HERO programs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with a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specific emphasis on prepaid or global payment models.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VBP agreements need to include a network tailored to the target populations, data sharing requirements, and quality measures and health equity measures.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MCOs will be encouraged to contract with safety net hospitals, clinics, provider entities, or SDHNs for care management, referrals, or management/administrative capabilities. </a:t>
            </a:r>
          </a:p>
        </p:txBody>
      </p:sp>
      <p:sp>
        <p:nvSpPr>
          <p:cNvPr id="11" name="Rectangle 10">
            <a:extLst>
              <a:ext uri="{FF2B5EF4-FFF2-40B4-BE49-F238E27FC236}">
                <a16:creationId xmlns:a16="http://schemas.microsoft.com/office/drawing/2014/main" id="{11BB9815-57FB-4326-B29F-4AABF5429847}"/>
              </a:ext>
            </a:extLst>
          </p:cNvPr>
          <p:cNvSpPr/>
          <p:nvPr/>
        </p:nvSpPr>
        <p:spPr>
          <a:xfrm>
            <a:off x="2988" y="0"/>
            <a:ext cx="3075187" cy="58958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VBP Incentive Funds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VBP incentive funds would be made available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to MCOs and participating providers upon presentation and approval of qualifying VBP contracts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Incentive funds would both be loaded into the MCO premium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 reflect additional plan administrative costs associated with implementation of these programs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and funded directly to the participating providers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as part of qualifying arrangements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DOH would award funding based on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differential attribution methodologies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like utilizing a member’s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primary BH provider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focusing on individuals with BH diagnoses, rather than a primary care only attribution methodology.</a:t>
            </a:r>
          </a:p>
        </p:txBody>
      </p:sp>
      <p:sp>
        <p:nvSpPr>
          <p:cNvPr id="24" name="TextBox 23">
            <a:extLst>
              <a:ext uri="{FF2B5EF4-FFF2-40B4-BE49-F238E27FC236}">
                <a16:creationId xmlns:a16="http://schemas.microsoft.com/office/drawing/2014/main" id="{00866CE2-28B6-42F1-82F3-AD4C2AA6C7A0}"/>
              </a:ext>
            </a:extLst>
          </p:cNvPr>
          <p:cNvSpPr txBox="1"/>
          <p:nvPr/>
        </p:nvSpPr>
        <p:spPr>
          <a:xfrm>
            <a:off x="8932113" y="0"/>
            <a:ext cx="3256898" cy="45243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chemeClr val="accent1"/>
                </a:solidFill>
                <a:effectLst/>
                <a:uLnTx/>
                <a:uFillTx/>
                <a:latin typeface="Calibri" panose="020F0502020204030204"/>
                <a:ea typeface="+mn-ea"/>
                <a:cs typeface="+mn-cs"/>
              </a:rPr>
              <a:t>Reimbursement for CBOs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Not every VBP arrangement will utilize SDHNs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as the vehicle for CBO contracting, especially in areas where there is a strong cohort of existing CBOs 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NYS would give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funding preference to arrangements that utilize SDHNs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VBP incentive pool will establish a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fee schedule to pay CBOs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for interventions on a per-service basis or similar methodology, rather than rely solely on funding CBO services exclusively through the potential for upside shared savings at the end of a measurement period. </a:t>
            </a:r>
          </a:p>
        </p:txBody>
      </p:sp>
      <p:sp>
        <p:nvSpPr>
          <p:cNvPr id="4" name="Oval 3">
            <a:extLst>
              <a:ext uri="{FF2B5EF4-FFF2-40B4-BE49-F238E27FC236}">
                <a16:creationId xmlns:a16="http://schemas.microsoft.com/office/drawing/2014/main" id="{010B0071-348A-404A-822E-FBAA0B0EDB46}"/>
              </a:ext>
            </a:extLst>
          </p:cNvPr>
          <p:cNvSpPr/>
          <p:nvPr/>
        </p:nvSpPr>
        <p:spPr>
          <a:xfrm>
            <a:off x="3403148" y="3416095"/>
            <a:ext cx="1022499" cy="8013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7" name="Rectangle 26">
            <a:extLst>
              <a:ext uri="{FF2B5EF4-FFF2-40B4-BE49-F238E27FC236}">
                <a16:creationId xmlns:a16="http://schemas.microsoft.com/office/drawing/2014/main" id="{C7C9FFB0-823D-4965-ABAE-0510448CCE17}"/>
              </a:ext>
            </a:extLst>
          </p:cNvPr>
          <p:cNvSpPr/>
          <p:nvPr/>
        </p:nvSpPr>
        <p:spPr>
          <a:xfrm>
            <a:off x="5735089" y="3879856"/>
            <a:ext cx="1404800" cy="48392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MCOs</a:t>
            </a:r>
          </a:p>
        </p:txBody>
      </p:sp>
      <p:sp>
        <p:nvSpPr>
          <p:cNvPr id="29" name="Rectangle 28">
            <a:extLst>
              <a:ext uri="{FF2B5EF4-FFF2-40B4-BE49-F238E27FC236}">
                <a16:creationId xmlns:a16="http://schemas.microsoft.com/office/drawing/2014/main" id="{29D67AE7-8BAC-48AE-ABE2-D276FB54C7FD}"/>
              </a:ext>
            </a:extLst>
          </p:cNvPr>
          <p:cNvSpPr/>
          <p:nvPr/>
        </p:nvSpPr>
        <p:spPr>
          <a:xfrm>
            <a:off x="3624330" y="5836264"/>
            <a:ext cx="1022498" cy="8013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Integrated Health System</a:t>
            </a:r>
          </a:p>
        </p:txBody>
      </p:sp>
      <p:sp>
        <p:nvSpPr>
          <p:cNvPr id="30" name="Rectangle 29">
            <a:extLst>
              <a:ext uri="{FF2B5EF4-FFF2-40B4-BE49-F238E27FC236}">
                <a16:creationId xmlns:a16="http://schemas.microsoft.com/office/drawing/2014/main" id="{581B4CF3-D5DF-4869-9560-4A486865805D}"/>
              </a:ext>
            </a:extLst>
          </p:cNvPr>
          <p:cNvSpPr/>
          <p:nvPr/>
        </p:nvSpPr>
        <p:spPr>
          <a:xfrm>
            <a:off x="4748319" y="5836264"/>
            <a:ext cx="795548" cy="8013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ACO/IPA</a:t>
            </a:r>
          </a:p>
        </p:txBody>
      </p:sp>
      <p:sp>
        <p:nvSpPr>
          <p:cNvPr id="31" name="Rectangle 30">
            <a:extLst>
              <a:ext uri="{FF2B5EF4-FFF2-40B4-BE49-F238E27FC236}">
                <a16:creationId xmlns:a16="http://schemas.microsoft.com/office/drawing/2014/main" id="{AE425F31-195D-45D6-A536-555AA382AFE4}"/>
              </a:ext>
            </a:extLst>
          </p:cNvPr>
          <p:cNvSpPr/>
          <p:nvPr/>
        </p:nvSpPr>
        <p:spPr>
          <a:xfrm>
            <a:off x="5726230" y="5638060"/>
            <a:ext cx="1413659" cy="99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Specialty Population – HIV, Children, Justice Involved</a:t>
            </a:r>
          </a:p>
        </p:txBody>
      </p:sp>
      <p:sp>
        <p:nvSpPr>
          <p:cNvPr id="32" name="Rectangle 31">
            <a:extLst>
              <a:ext uri="{FF2B5EF4-FFF2-40B4-BE49-F238E27FC236}">
                <a16:creationId xmlns:a16="http://schemas.microsoft.com/office/drawing/2014/main" id="{9F80E397-86B2-4588-98E7-CCD88CA8FC73}"/>
              </a:ext>
            </a:extLst>
          </p:cNvPr>
          <p:cNvSpPr/>
          <p:nvPr/>
        </p:nvSpPr>
        <p:spPr>
          <a:xfrm>
            <a:off x="8661652" y="5836264"/>
            <a:ext cx="1019124" cy="80139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I/DD/CCO</a:t>
            </a:r>
          </a:p>
        </p:txBody>
      </p:sp>
      <p:sp>
        <p:nvSpPr>
          <p:cNvPr id="33" name="Rectangle 32">
            <a:extLst>
              <a:ext uri="{FF2B5EF4-FFF2-40B4-BE49-F238E27FC236}">
                <a16:creationId xmlns:a16="http://schemas.microsoft.com/office/drawing/2014/main" id="{D6A441D4-3B32-4A2D-9637-E0F54592F686}"/>
              </a:ext>
            </a:extLst>
          </p:cNvPr>
          <p:cNvSpPr/>
          <p:nvPr/>
        </p:nvSpPr>
        <p:spPr>
          <a:xfrm>
            <a:off x="7266008" y="5836264"/>
            <a:ext cx="1269525" cy="80139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Subpopulation – BHCC IPA</a:t>
            </a:r>
          </a:p>
        </p:txBody>
      </p:sp>
      <p:cxnSp>
        <p:nvCxnSpPr>
          <p:cNvPr id="6" name="Straight Arrow Connector 5">
            <a:extLst>
              <a:ext uri="{FF2B5EF4-FFF2-40B4-BE49-F238E27FC236}">
                <a16:creationId xmlns:a16="http://schemas.microsoft.com/office/drawing/2014/main" id="{CD83FDA8-2D43-4649-87F3-909893E33875}"/>
              </a:ext>
            </a:extLst>
          </p:cNvPr>
          <p:cNvCxnSpPr>
            <a:cxnSpLocks/>
          </p:cNvCxnSpPr>
          <p:nvPr/>
        </p:nvCxnSpPr>
        <p:spPr>
          <a:xfrm>
            <a:off x="4376939" y="3973145"/>
            <a:ext cx="1258096" cy="20299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280D2FF-4491-445D-BD20-4DF25AA1AF64}"/>
              </a:ext>
            </a:extLst>
          </p:cNvPr>
          <p:cNvCxnSpPr>
            <a:cxnSpLocks/>
          </p:cNvCxnSpPr>
          <p:nvPr/>
        </p:nvCxnSpPr>
        <p:spPr>
          <a:xfrm>
            <a:off x="3922998" y="4186148"/>
            <a:ext cx="1024637" cy="894689"/>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7DD7324-C306-4CCB-8715-03270D855C23}"/>
              </a:ext>
            </a:extLst>
          </p:cNvPr>
          <p:cNvCxnSpPr>
            <a:cxnSpLocks/>
            <a:stCxn id="29" idx="0"/>
          </p:cNvCxnSpPr>
          <p:nvPr/>
        </p:nvCxnSpPr>
        <p:spPr>
          <a:xfrm flipV="1">
            <a:off x="4135579" y="5250138"/>
            <a:ext cx="0" cy="586126"/>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3D809C4E-9D10-43C8-8376-A93EAC001CB6}"/>
              </a:ext>
            </a:extLst>
          </p:cNvPr>
          <p:cNvCxnSpPr>
            <a:cxnSpLocks/>
          </p:cNvCxnSpPr>
          <p:nvPr/>
        </p:nvCxnSpPr>
        <p:spPr>
          <a:xfrm flipV="1">
            <a:off x="5146093" y="5250138"/>
            <a:ext cx="0" cy="586126"/>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A74E48E-1768-4C47-B2DC-DAFF081D112A}"/>
              </a:ext>
            </a:extLst>
          </p:cNvPr>
          <p:cNvCxnSpPr>
            <a:cxnSpLocks/>
          </p:cNvCxnSpPr>
          <p:nvPr/>
        </p:nvCxnSpPr>
        <p:spPr>
          <a:xfrm flipV="1">
            <a:off x="6478646" y="5237641"/>
            <a:ext cx="0" cy="43785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8579149F-40A6-49C0-AF9E-2C5678CF0FE3}"/>
              </a:ext>
            </a:extLst>
          </p:cNvPr>
          <p:cNvCxnSpPr>
            <a:cxnSpLocks/>
          </p:cNvCxnSpPr>
          <p:nvPr/>
        </p:nvCxnSpPr>
        <p:spPr>
          <a:xfrm flipV="1">
            <a:off x="7907732" y="5260238"/>
            <a:ext cx="0" cy="596447"/>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74FAAF79-1C3A-4A0D-9AFF-E6E4A8C5EA7B}"/>
              </a:ext>
            </a:extLst>
          </p:cNvPr>
          <p:cNvCxnSpPr>
            <a:cxnSpLocks/>
          </p:cNvCxnSpPr>
          <p:nvPr/>
        </p:nvCxnSpPr>
        <p:spPr>
          <a:xfrm flipV="1">
            <a:off x="9171214" y="5248939"/>
            <a:ext cx="0" cy="607745"/>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F7C60A2D-0C4C-4457-8160-3B71C8F834D1}"/>
              </a:ext>
            </a:extLst>
          </p:cNvPr>
          <p:cNvCxnSpPr>
            <a:cxnSpLocks/>
          </p:cNvCxnSpPr>
          <p:nvPr/>
        </p:nvCxnSpPr>
        <p:spPr>
          <a:xfrm>
            <a:off x="4135579" y="5237641"/>
            <a:ext cx="5035635" cy="22597"/>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CAF6AD64-4F19-4D77-99FF-BBF6573F4CB8}"/>
              </a:ext>
            </a:extLst>
          </p:cNvPr>
          <p:cNvCxnSpPr>
            <a:cxnSpLocks/>
          </p:cNvCxnSpPr>
          <p:nvPr/>
        </p:nvCxnSpPr>
        <p:spPr>
          <a:xfrm flipV="1">
            <a:off x="6478646" y="4379140"/>
            <a:ext cx="0" cy="907663"/>
          </a:xfrm>
          <a:prstGeom prst="line">
            <a:avLst/>
          </a:prstGeom>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A01FA854-FBA8-484C-8F95-8092020759BC}"/>
              </a:ext>
            </a:extLst>
          </p:cNvPr>
          <p:cNvSpPr txBox="1"/>
          <p:nvPr/>
        </p:nvSpPr>
        <p:spPr>
          <a:xfrm>
            <a:off x="4135575" y="4967823"/>
            <a:ext cx="50356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Eligible VBP Contracts</a:t>
            </a:r>
          </a:p>
        </p:txBody>
      </p:sp>
      <p:sp>
        <p:nvSpPr>
          <p:cNvPr id="76" name="TextBox 75">
            <a:extLst>
              <a:ext uri="{FF2B5EF4-FFF2-40B4-BE49-F238E27FC236}">
                <a16:creationId xmlns:a16="http://schemas.microsoft.com/office/drawing/2014/main" id="{276C103C-78E9-4F9A-8B11-50E97448B63B}"/>
              </a:ext>
            </a:extLst>
          </p:cNvPr>
          <p:cNvSpPr txBox="1"/>
          <p:nvPr/>
        </p:nvSpPr>
        <p:spPr>
          <a:xfrm rot="500116">
            <a:off x="4521181" y="3827058"/>
            <a:ext cx="116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VBP-IP</a:t>
            </a:r>
          </a:p>
        </p:txBody>
      </p:sp>
      <p:sp>
        <p:nvSpPr>
          <p:cNvPr id="77" name="TextBox 76">
            <a:extLst>
              <a:ext uri="{FF2B5EF4-FFF2-40B4-BE49-F238E27FC236}">
                <a16:creationId xmlns:a16="http://schemas.microsoft.com/office/drawing/2014/main" id="{8AD500DC-7FD8-4D07-B7E3-8262C0A63A02}"/>
              </a:ext>
            </a:extLst>
          </p:cNvPr>
          <p:cNvSpPr txBox="1"/>
          <p:nvPr/>
        </p:nvSpPr>
        <p:spPr>
          <a:xfrm rot="2470441">
            <a:off x="3985730" y="4394342"/>
            <a:ext cx="11660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VBP-IP</a:t>
            </a:r>
          </a:p>
        </p:txBody>
      </p:sp>
    </p:spTree>
    <p:extLst>
      <p:ext uri="{BB962C8B-B14F-4D97-AF65-F5344CB8AC3E}">
        <p14:creationId xmlns:p14="http://schemas.microsoft.com/office/powerpoint/2010/main" val="326824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62E67D7-2FC4-4890-B2B0-3629DA082D0F}"/>
              </a:ext>
            </a:extLst>
          </p:cNvPr>
          <p:cNvGraphicFramePr>
            <a:graphicFrameLocks noGrp="1"/>
          </p:cNvGraphicFramePr>
          <p:nvPr>
            <p:extLst>
              <p:ext uri="{D42A27DB-BD31-4B8C-83A1-F6EECF244321}">
                <p14:modId xmlns:p14="http://schemas.microsoft.com/office/powerpoint/2010/main" val="3104612886"/>
              </p:ext>
            </p:extLst>
          </p:nvPr>
        </p:nvGraphicFramePr>
        <p:xfrm>
          <a:off x="119742" y="1122439"/>
          <a:ext cx="11952515" cy="5034280"/>
        </p:xfrm>
        <a:graphic>
          <a:graphicData uri="http://schemas.openxmlformats.org/drawingml/2006/table">
            <a:tbl>
              <a:tblPr>
                <a:tableStyleId>{5C22544A-7EE6-4342-B048-85BDC9FD1C3A}</a:tableStyleId>
              </a:tblPr>
              <a:tblGrid>
                <a:gridCol w="1606118">
                  <a:extLst>
                    <a:ext uri="{9D8B030D-6E8A-4147-A177-3AD203B41FA5}">
                      <a16:colId xmlns:a16="http://schemas.microsoft.com/office/drawing/2014/main" val="4111407924"/>
                    </a:ext>
                  </a:extLst>
                </a:gridCol>
                <a:gridCol w="2443369">
                  <a:extLst>
                    <a:ext uri="{9D8B030D-6E8A-4147-A177-3AD203B41FA5}">
                      <a16:colId xmlns:a16="http://schemas.microsoft.com/office/drawing/2014/main" val="177765090"/>
                    </a:ext>
                  </a:extLst>
                </a:gridCol>
                <a:gridCol w="7903028">
                  <a:extLst>
                    <a:ext uri="{9D8B030D-6E8A-4147-A177-3AD203B41FA5}">
                      <a16:colId xmlns:a16="http://schemas.microsoft.com/office/drawing/2014/main" val="1595103324"/>
                    </a:ext>
                  </a:extLst>
                </a:gridCol>
              </a:tblGrid>
              <a:tr h="370840">
                <a:tc>
                  <a:txBody>
                    <a:bodyPr/>
                    <a:lstStyle/>
                    <a:p>
                      <a:r>
                        <a:rPr lang="en-US" b="1" dirty="0"/>
                        <a:t>Goal</a:t>
                      </a:r>
                    </a:p>
                  </a:txBody>
                  <a:tcPr/>
                </a:tc>
                <a:tc>
                  <a:txBody>
                    <a:bodyPr/>
                    <a:lstStyle/>
                    <a:p>
                      <a:r>
                        <a:rPr lang="en-US" b="1" dirty="0"/>
                        <a:t>Initiative</a:t>
                      </a:r>
                    </a:p>
                  </a:txBody>
                  <a:tcPr/>
                </a:tc>
                <a:tc>
                  <a:txBody>
                    <a:bodyPr/>
                    <a:lstStyle/>
                    <a:p>
                      <a:r>
                        <a:rPr lang="en-US" b="1" dirty="0"/>
                        <a:t>Description</a:t>
                      </a:r>
                    </a:p>
                  </a:txBody>
                  <a:tcPr/>
                </a:tc>
                <a:extLst>
                  <a:ext uri="{0D108BD9-81ED-4DB2-BD59-A6C34878D82A}">
                    <a16:rowId xmlns:a16="http://schemas.microsoft.com/office/drawing/2014/main" val="2665719337"/>
                  </a:ext>
                </a:extLst>
              </a:tr>
              <a:tr h="741680">
                <a:tc rowSpan="3">
                  <a:txBody>
                    <a:bodyPr/>
                    <a:lstStyle/>
                    <a:p>
                      <a:r>
                        <a:rPr lang="en-US" dirty="0"/>
                        <a:t>Goal #1: </a:t>
                      </a:r>
                      <a:r>
                        <a:rPr lang="en-US" dirty="0">
                          <a:solidFill>
                            <a:schemeClr val="accent6">
                              <a:lumMod val="75000"/>
                            </a:schemeClr>
                          </a:solidFill>
                        </a:rPr>
                        <a:t>Building a more resilient, flexible and integrated delivery system that reduces racial disparities, promotes health equity, and supports the delivery of social care.</a:t>
                      </a:r>
                      <a:endParaRPr lang="en-US" dirty="0"/>
                    </a:p>
                  </a:txBody>
                  <a:tcPr anchor="ctr"/>
                </a:tc>
                <a:tc>
                  <a:txBody>
                    <a:bodyPr/>
                    <a:lstStyle/>
                    <a:p>
                      <a:r>
                        <a:rPr lang="en-US" dirty="0"/>
                        <a:t>Capacity Building and Training to Achieve Health Equity Goals</a:t>
                      </a:r>
                    </a:p>
                  </a:txBody>
                  <a:tcPr anchor="ctr"/>
                </a:tc>
                <a:tc>
                  <a:txBody>
                    <a:bodyPr/>
                    <a:lstStyle/>
                    <a:p>
                      <a:r>
                        <a:rPr lang="en-US" sz="1800" dirty="0"/>
                        <a:t>NYS will fund the expansion of the number of community health workers, care navigators and peer support workers, particularly drawing from low-income and underserved communities to ensure the workforce reflects the community they serve. Workforce training will support regional collaboration under the HEROs, the SDHNs, and the move to advanced VBP models. </a:t>
                      </a:r>
                    </a:p>
                  </a:txBody>
                  <a:tcPr/>
                </a:tc>
                <a:extLst>
                  <a:ext uri="{0D108BD9-81ED-4DB2-BD59-A6C34878D82A}">
                    <a16:rowId xmlns:a16="http://schemas.microsoft.com/office/drawing/2014/main" val="1677287348"/>
                  </a:ext>
                </a:extLst>
              </a:tr>
              <a:tr h="370840">
                <a:tc vMerge="1">
                  <a:txBody>
                    <a:bodyPr/>
                    <a:lstStyle/>
                    <a:p>
                      <a:endParaRPr lang="en-US" dirty="0"/>
                    </a:p>
                  </a:txBody>
                  <a:tcPr/>
                </a:tc>
                <a:tc>
                  <a:txBody>
                    <a:bodyPr/>
                    <a:lstStyle/>
                    <a:p>
                      <a:r>
                        <a:rPr lang="en-US" dirty="0"/>
                        <a:t>Ensuring Access for Criminal Justice Involved Populations</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Reinstate Medicaid Eligibility</a:t>
                      </a:r>
                      <a:r>
                        <a:rPr lang="en-US" b="0" dirty="0"/>
                        <a:t> and Enroll Incarcerated Individuals 30 Days Prior to Release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NYS is seeking approval to authorize a </a:t>
                      </a:r>
                      <a:r>
                        <a:rPr lang="en-US" sz="1800" b="1" dirty="0"/>
                        <a:t>therapeutic residential treatment </a:t>
                      </a:r>
                      <a:r>
                        <a:rPr lang="en-US" sz="1800" dirty="0"/>
                        <a:t>demonstration/pilot program for individuals accused but not convicted of felony level crimes who choose to receive specialized treatment in a therapeutic residential environment for mental health/substance use disorders for justice-involved populations. </a:t>
                      </a:r>
                    </a:p>
                  </a:txBody>
                  <a:tcPr/>
                </a:tc>
                <a:extLst>
                  <a:ext uri="{0D108BD9-81ED-4DB2-BD59-A6C34878D82A}">
                    <a16:rowId xmlns:a16="http://schemas.microsoft.com/office/drawing/2014/main" val="2995998772"/>
                  </a:ext>
                </a:extLst>
              </a:tr>
              <a:tr h="370840">
                <a:tc vMerge="1">
                  <a:txBody>
                    <a:bodyPr/>
                    <a:lstStyle/>
                    <a:p>
                      <a:endParaRPr lang="en-US" dirty="0"/>
                    </a:p>
                  </a:txBody>
                  <a:tcPr/>
                </a:tc>
                <a:tc>
                  <a:txBody>
                    <a:bodyPr/>
                    <a:lstStyle/>
                    <a:p>
                      <a:r>
                        <a:rPr lang="en-US" dirty="0"/>
                        <a:t>PCMH</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VBP models will continue to recognize importance of PCPs. Any transition to more targeted VBP arrangements will leverage the State’s past investments in </a:t>
                      </a:r>
                      <a:r>
                        <a:rPr lang="en-US" sz="1800" b="1" dirty="0"/>
                        <a:t>PCMH </a:t>
                      </a:r>
                      <a:r>
                        <a:rPr lang="en-US" sz="1800" dirty="0"/>
                        <a:t>and ensure that they continue to play a care coordination and service planning role in  VBP arrangements. </a:t>
                      </a:r>
                    </a:p>
                  </a:txBody>
                  <a:tcPr/>
                </a:tc>
                <a:extLst>
                  <a:ext uri="{0D108BD9-81ED-4DB2-BD59-A6C34878D82A}">
                    <a16:rowId xmlns:a16="http://schemas.microsoft.com/office/drawing/2014/main" val="1324423298"/>
                  </a:ext>
                </a:extLst>
              </a:tr>
            </a:tbl>
          </a:graphicData>
        </a:graphic>
      </p:graphicFrame>
      <p:cxnSp>
        <p:nvCxnSpPr>
          <p:cNvPr id="6" name="Straight Connector 5">
            <a:extLst>
              <a:ext uri="{FF2B5EF4-FFF2-40B4-BE49-F238E27FC236}">
                <a16:creationId xmlns:a16="http://schemas.microsoft.com/office/drawing/2014/main" id="{3EFD76B7-E437-4EA4-9476-E7C58EDB43F0}"/>
              </a:ext>
            </a:extLst>
          </p:cNvPr>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568A304-DB15-4E46-BF2E-E680B95E7806}"/>
              </a:ext>
            </a:extLst>
          </p:cNvPr>
          <p:cNvSpPr txBox="1"/>
          <p:nvPr/>
        </p:nvSpPr>
        <p:spPr>
          <a:xfrm>
            <a:off x="521181" y="294218"/>
            <a:ext cx="8127053"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Other waiver investments outlined in the framework</a:t>
            </a:r>
          </a:p>
        </p:txBody>
      </p:sp>
      <p:cxnSp>
        <p:nvCxnSpPr>
          <p:cNvPr id="8" name="Straight Connector 7">
            <a:extLst>
              <a:ext uri="{FF2B5EF4-FFF2-40B4-BE49-F238E27FC236}">
                <a16:creationId xmlns:a16="http://schemas.microsoft.com/office/drawing/2014/main" id="{1229D8FC-A147-4F09-BFEB-AD221C5D02A7}"/>
              </a:ext>
            </a:extLst>
          </p:cNvPr>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834FD21-FF14-45A8-82B1-CE2BE736C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0" name="Rectangle 9">
            <a:extLst>
              <a:ext uri="{FF2B5EF4-FFF2-40B4-BE49-F238E27FC236}">
                <a16:creationId xmlns:a16="http://schemas.microsoft.com/office/drawing/2014/main" id="{9C6C9138-21AC-4DB6-8F69-7A1BF789FD9B}"/>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429118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62E67D7-2FC4-4890-B2B0-3629DA082D0F}"/>
              </a:ext>
            </a:extLst>
          </p:cNvPr>
          <p:cNvGraphicFramePr>
            <a:graphicFrameLocks noGrp="1"/>
          </p:cNvGraphicFramePr>
          <p:nvPr>
            <p:extLst>
              <p:ext uri="{D42A27DB-BD31-4B8C-83A1-F6EECF244321}">
                <p14:modId xmlns:p14="http://schemas.microsoft.com/office/powerpoint/2010/main" val="1649913753"/>
              </p:ext>
            </p:extLst>
          </p:nvPr>
        </p:nvGraphicFramePr>
        <p:xfrm>
          <a:off x="119742" y="951151"/>
          <a:ext cx="11952515" cy="5765800"/>
        </p:xfrm>
        <a:graphic>
          <a:graphicData uri="http://schemas.openxmlformats.org/drawingml/2006/table">
            <a:tbl>
              <a:tblPr>
                <a:tableStyleId>{5C22544A-7EE6-4342-B048-85BDC9FD1C3A}</a:tableStyleId>
              </a:tblPr>
              <a:tblGrid>
                <a:gridCol w="1606118">
                  <a:extLst>
                    <a:ext uri="{9D8B030D-6E8A-4147-A177-3AD203B41FA5}">
                      <a16:colId xmlns:a16="http://schemas.microsoft.com/office/drawing/2014/main" val="4111407924"/>
                    </a:ext>
                  </a:extLst>
                </a:gridCol>
                <a:gridCol w="2443369">
                  <a:extLst>
                    <a:ext uri="{9D8B030D-6E8A-4147-A177-3AD203B41FA5}">
                      <a16:colId xmlns:a16="http://schemas.microsoft.com/office/drawing/2014/main" val="177765090"/>
                    </a:ext>
                  </a:extLst>
                </a:gridCol>
                <a:gridCol w="7903028">
                  <a:extLst>
                    <a:ext uri="{9D8B030D-6E8A-4147-A177-3AD203B41FA5}">
                      <a16:colId xmlns:a16="http://schemas.microsoft.com/office/drawing/2014/main" val="1595103324"/>
                    </a:ext>
                  </a:extLst>
                </a:gridCol>
              </a:tblGrid>
              <a:tr h="370840">
                <a:tc>
                  <a:txBody>
                    <a:bodyPr/>
                    <a:lstStyle/>
                    <a:p>
                      <a:r>
                        <a:rPr lang="en-US" b="1" dirty="0"/>
                        <a:t>Goal</a:t>
                      </a:r>
                    </a:p>
                  </a:txBody>
                  <a:tcPr/>
                </a:tc>
                <a:tc>
                  <a:txBody>
                    <a:bodyPr/>
                    <a:lstStyle/>
                    <a:p>
                      <a:r>
                        <a:rPr lang="en-US" b="1" dirty="0"/>
                        <a:t>Initiative</a:t>
                      </a:r>
                    </a:p>
                  </a:txBody>
                  <a:tcPr/>
                </a:tc>
                <a:tc>
                  <a:txBody>
                    <a:bodyPr/>
                    <a:lstStyle/>
                    <a:p>
                      <a:r>
                        <a:rPr lang="en-US" b="1" dirty="0"/>
                        <a:t>Description</a:t>
                      </a:r>
                    </a:p>
                  </a:txBody>
                  <a:tcPr/>
                </a:tc>
                <a:extLst>
                  <a:ext uri="{0D108BD9-81ED-4DB2-BD59-A6C34878D82A}">
                    <a16:rowId xmlns:a16="http://schemas.microsoft.com/office/drawing/2014/main" val="2665719337"/>
                  </a:ext>
                </a:extLst>
              </a:tr>
              <a:tr h="370840">
                <a:tc rowSpan="2">
                  <a:txBody>
                    <a:bodyPr/>
                    <a:lstStyle/>
                    <a:p>
                      <a:r>
                        <a:rPr lang="en-US" dirty="0"/>
                        <a:t>Goal #2: </a:t>
                      </a:r>
                      <a:r>
                        <a:rPr lang="en-US" dirty="0">
                          <a:solidFill>
                            <a:schemeClr val="accent2"/>
                          </a:solidFill>
                        </a:rPr>
                        <a:t>Developing Supportive Housing and Alternatives to Institutions for the Long-Term Care Population</a:t>
                      </a:r>
                      <a:endParaRPr lang="en-US" dirty="0"/>
                    </a:p>
                  </a:txBody>
                  <a:tcPr anchor="ctr"/>
                </a:tc>
                <a:tc>
                  <a:txBody>
                    <a:bodyPr/>
                    <a:lstStyle/>
                    <a:p>
                      <a:r>
                        <a:rPr lang="en-US" dirty="0"/>
                        <a:t>HCBS Investments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New investments that align with existing efforts (such as the State’s Olmstead plan) to reduce institutionalization and institutional capacity of all kinds and to promote integration of currently institutionalized populations.</a:t>
                      </a:r>
                      <a:endParaRPr lang="en-US"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Local &amp; Statewide Planning &amp; Coordination Through HEROs</a:t>
                      </a:r>
                      <a:r>
                        <a:rPr lang="en-US" sz="1800" b="1" dirty="0">
                          <a:latin typeface="+mn-lt"/>
                        </a:rPr>
                        <a:t>: </a:t>
                      </a:r>
                      <a:r>
                        <a:rPr lang="en-US" sz="1800" dirty="0">
                          <a:latin typeface="Calibri" panose="020F0502020204030204" pitchFamily="34" charset="0"/>
                        </a:rPr>
                        <a:t>Funding for HEROs to conduct inventory of housing programs and identify housing solutions.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Statewide Housing and Home-Based Services Initiative</a:t>
                      </a:r>
                      <a:r>
                        <a:rPr lang="en-US" sz="1800" b="1" dirty="0"/>
                        <a:t>: </a:t>
                      </a:r>
                      <a:r>
                        <a:rPr lang="en-US" sz="1800" dirty="0"/>
                        <a:t>The State will establish a Statewide Housing and Home-Based Services initiative to consolidate and expand its array of supportive housing and medical respite programs.</a:t>
                      </a:r>
                    </a:p>
                  </a:txBody>
                  <a:tcPr/>
                </a:tc>
                <a:extLst>
                  <a:ext uri="{0D108BD9-81ED-4DB2-BD59-A6C34878D82A}">
                    <a16:rowId xmlns:a16="http://schemas.microsoft.com/office/drawing/2014/main" val="1355289858"/>
                  </a:ext>
                </a:extLst>
              </a:tr>
              <a:tr h="370840">
                <a:tc vMerge="1">
                  <a:txBody>
                    <a:bodyPr/>
                    <a:lstStyle/>
                    <a:p>
                      <a:endParaRPr lang="en-US" dirty="0"/>
                    </a:p>
                  </a:txBody>
                  <a:tcPr/>
                </a:tc>
                <a:tc>
                  <a:txBody>
                    <a:bodyPr/>
                    <a:lstStyle/>
                    <a:p>
                      <a:r>
                        <a:rPr lang="en-US" dirty="0"/>
                        <a:t>Support Individuals with BH and SUD Needs</a:t>
                      </a:r>
                    </a:p>
                  </a:txBody>
                  <a:tcPr anchor="ctr"/>
                </a:tc>
                <a:tc>
                  <a:txBody>
                    <a:bodyPr/>
                    <a:lstStyle/>
                    <a:p>
                      <a:r>
                        <a:rPr lang="en-US" sz="1800" dirty="0"/>
                        <a:t>NYS will seek approval to: </a:t>
                      </a:r>
                    </a:p>
                    <a:p>
                      <a:pPr marL="742950" lvl="1" indent="-285750">
                        <a:buFont typeface="Arial" panose="020B0604020202020204" pitchFamily="34" charset="0"/>
                        <a:buChar char="•"/>
                      </a:pPr>
                      <a:r>
                        <a:rPr lang="en-US" sz="1800" dirty="0"/>
                        <a:t>Authorize Medicaid reimbursement for </a:t>
                      </a:r>
                      <a:r>
                        <a:rPr lang="en-US" sz="1800" b="1" dirty="0"/>
                        <a:t>Critical Time Interventions </a:t>
                      </a:r>
                      <a:r>
                        <a:rPr lang="en-US" sz="1800" dirty="0"/>
                        <a:t>models to help people transition across levels of care, which is a time-limited evidence-based practice that facilitates community integration and continuity of care by ensuring a person has a support system and strong ties to their community during times of transition; </a:t>
                      </a:r>
                    </a:p>
                    <a:p>
                      <a:pPr marL="742950" lvl="1" indent="-285750">
                        <a:buFont typeface="Arial" panose="020B0604020202020204" pitchFamily="34" charset="0"/>
                        <a:buChar char="•"/>
                      </a:pPr>
                      <a:r>
                        <a:rPr lang="en-US" sz="1800" dirty="0"/>
                        <a:t>Expand available services to support reintegration into the community and getting and keeping individuals housed, including </a:t>
                      </a:r>
                      <a:r>
                        <a:rPr lang="en-US" sz="1800" b="1" dirty="0"/>
                        <a:t>housing navigation support services, landlord tenancy support services, and funds to address one-time barriers to housing</a:t>
                      </a:r>
                      <a:r>
                        <a:rPr lang="en-US" sz="1800" dirty="0"/>
                        <a:t>, such as first and last month’s rent, deposits, application fees, and other rental assistance supports. </a:t>
                      </a:r>
                      <a:endParaRPr lang="en-US" dirty="0">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826691907"/>
                  </a:ext>
                </a:extLst>
              </a:tr>
            </a:tbl>
          </a:graphicData>
        </a:graphic>
      </p:graphicFrame>
      <p:cxnSp>
        <p:nvCxnSpPr>
          <p:cNvPr id="6" name="Straight Connector 5">
            <a:extLst>
              <a:ext uri="{FF2B5EF4-FFF2-40B4-BE49-F238E27FC236}">
                <a16:creationId xmlns:a16="http://schemas.microsoft.com/office/drawing/2014/main" id="{5607D356-FCCB-48F4-B5F1-CB0D5C090A28}"/>
              </a:ext>
            </a:extLst>
          </p:cNvPr>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7B2C9B-F2DA-44BD-BF61-BE420498EBA3}"/>
              </a:ext>
            </a:extLst>
          </p:cNvPr>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BA2499A-412B-44D2-94A6-8ACC28AE4B18}"/>
              </a:ext>
            </a:extLst>
          </p:cNvPr>
          <p:cNvSpPr txBox="1"/>
          <p:nvPr/>
        </p:nvSpPr>
        <p:spPr>
          <a:xfrm>
            <a:off x="521181" y="294218"/>
            <a:ext cx="8127053"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Other waiver investments outlined in the framework</a:t>
            </a:r>
          </a:p>
        </p:txBody>
      </p:sp>
      <p:pic>
        <p:nvPicPr>
          <p:cNvPr id="11" name="Picture 10">
            <a:extLst>
              <a:ext uri="{FF2B5EF4-FFF2-40B4-BE49-F238E27FC236}">
                <a16:creationId xmlns:a16="http://schemas.microsoft.com/office/drawing/2014/main" id="{30A090C9-8E79-4403-B962-0D5AC8D38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2" name="Rectangle 11">
            <a:extLst>
              <a:ext uri="{FF2B5EF4-FFF2-40B4-BE49-F238E27FC236}">
                <a16:creationId xmlns:a16="http://schemas.microsoft.com/office/drawing/2014/main" id="{651CBD8A-2EEB-4D34-B0E1-BCF07986CAD8}"/>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2009057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62E67D7-2FC4-4890-B2B0-3629DA082D0F}"/>
              </a:ext>
            </a:extLst>
          </p:cNvPr>
          <p:cNvGraphicFramePr>
            <a:graphicFrameLocks noGrp="1"/>
          </p:cNvGraphicFramePr>
          <p:nvPr>
            <p:extLst>
              <p:ext uri="{D42A27DB-BD31-4B8C-83A1-F6EECF244321}">
                <p14:modId xmlns:p14="http://schemas.microsoft.com/office/powerpoint/2010/main" val="61155261"/>
              </p:ext>
            </p:extLst>
          </p:nvPr>
        </p:nvGraphicFramePr>
        <p:xfrm>
          <a:off x="119742" y="1122439"/>
          <a:ext cx="11952515" cy="4759960"/>
        </p:xfrm>
        <a:graphic>
          <a:graphicData uri="http://schemas.openxmlformats.org/drawingml/2006/table">
            <a:tbl>
              <a:tblPr>
                <a:tableStyleId>{5C22544A-7EE6-4342-B048-85BDC9FD1C3A}</a:tableStyleId>
              </a:tblPr>
              <a:tblGrid>
                <a:gridCol w="1606118">
                  <a:extLst>
                    <a:ext uri="{9D8B030D-6E8A-4147-A177-3AD203B41FA5}">
                      <a16:colId xmlns:a16="http://schemas.microsoft.com/office/drawing/2014/main" val="4111407924"/>
                    </a:ext>
                  </a:extLst>
                </a:gridCol>
                <a:gridCol w="2443369">
                  <a:extLst>
                    <a:ext uri="{9D8B030D-6E8A-4147-A177-3AD203B41FA5}">
                      <a16:colId xmlns:a16="http://schemas.microsoft.com/office/drawing/2014/main" val="177765090"/>
                    </a:ext>
                  </a:extLst>
                </a:gridCol>
                <a:gridCol w="7903028">
                  <a:extLst>
                    <a:ext uri="{9D8B030D-6E8A-4147-A177-3AD203B41FA5}">
                      <a16:colId xmlns:a16="http://schemas.microsoft.com/office/drawing/2014/main" val="1595103324"/>
                    </a:ext>
                  </a:extLst>
                </a:gridCol>
              </a:tblGrid>
              <a:tr h="370840">
                <a:tc>
                  <a:txBody>
                    <a:bodyPr/>
                    <a:lstStyle/>
                    <a:p>
                      <a:r>
                        <a:rPr lang="en-US" b="1" dirty="0"/>
                        <a:t>Goal</a:t>
                      </a:r>
                    </a:p>
                  </a:txBody>
                  <a:tcPr/>
                </a:tc>
                <a:tc>
                  <a:txBody>
                    <a:bodyPr/>
                    <a:lstStyle/>
                    <a:p>
                      <a:r>
                        <a:rPr lang="en-US" b="1" dirty="0"/>
                        <a:t>Initiative</a:t>
                      </a:r>
                    </a:p>
                  </a:txBody>
                  <a:tcPr/>
                </a:tc>
                <a:tc>
                  <a:txBody>
                    <a:bodyPr/>
                    <a:lstStyle/>
                    <a:p>
                      <a:r>
                        <a:rPr lang="en-US" b="1" dirty="0"/>
                        <a:t>Description</a:t>
                      </a:r>
                    </a:p>
                  </a:txBody>
                  <a:tcPr/>
                </a:tc>
                <a:extLst>
                  <a:ext uri="{0D108BD9-81ED-4DB2-BD59-A6C34878D82A}">
                    <a16:rowId xmlns:a16="http://schemas.microsoft.com/office/drawing/2014/main" val="2665719337"/>
                  </a:ext>
                </a:extLst>
              </a:tr>
              <a:tr h="370840">
                <a:tc rowSpan="2">
                  <a:txBody>
                    <a:bodyPr/>
                    <a:lstStyle/>
                    <a:p>
                      <a:r>
                        <a:rPr lang="en-US" dirty="0"/>
                        <a:t>Goal #3: </a:t>
                      </a:r>
                      <a:r>
                        <a:rPr lang="en-US" dirty="0">
                          <a:solidFill>
                            <a:srgbClr val="7030A0"/>
                          </a:solidFill>
                        </a:rPr>
                        <a:t>Redesign and Strengthen System Capabilities for Future Pandemics &amp; Natural Disasters</a:t>
                      </a:r>
                      <a:endParaRPr lang="en-US" dirty="0"/>
                    </a:p>
                  </a:txBody>
                  <a:tcPr anchor="ctr"/>
                </a:tc>
                <a:tc>
                  <a:txBody>
                    <a:bodyPr/>
                    <a:lstStyle/>
                    <a:p>
                      <a:r>
                        <a:rPr lang="en-US" dirty="0"/>
                        <a:t>Pandemic Response Redesign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Investments in </a:t>
                      </a:r>
                      <a:r>
                        <a:rPr lang="en-US" b="1" dirty="0"/>
                        <a:t>Safety Net Hospitals </a:t>
                      </a:r>
                      <a:r>
                        <a:rPr lang="en-US" b="0" dirty="0"/>
                        <a:t>to fund: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Physical and IT Infrastructure Preparation and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Inventory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Training in Order to Respond to Needs and Minimize Disruption to Delivery of Needed Healthcare Services</a:t>
                      </a:r>
                    </a:p>
                  </a:txBody>
                  <a:tcPr/>
                </a:tc>
                <a:extLst>
                  <a:ext uri="{0D108BD9-81ED-4DB2-BD59-A6C34878D82A}">
                    <a16:rowId xmlns:a16="http://schemas.microsoft.com/office/drawing/2014/main" val="3143351010"/>
                  </a:ext>
                </a:extLst>
              </a:tr>
              <a:tr h="370840">
                <a:tc vMerge="1">
                  <a:txBody>
                    <a:bodyPr/>
                    <a:lstStyle/>
                    <a:p>
                      <a:endParaRPr lang="en-US" dirty="0"/>
                    </a:p>
                  </a:txBody>
                  <a:tcPr/>
                </a:tc>
                <a:tc>
                  <a:txBody>
                    <a:bodyPr/>
                    <a:lstStyle/>
                    <a:p>
                      <a:r>
                        <a:rPr lang="en-US" dirty="0"/>
                        <a:t>Develop a Strong Representative and Well-Trained Workforce</a:t>
                      </a:r>
                    </a:p>
                  </a:txBody>
                  <a:tcPr anchor="ctr"/>
                </a:tc>
                <a:tc>
                  <a:txBody>
                    <a:bodyPr/>
                    <a:lstStyle/>
                    <a:p>
                      <a:r>
                        <a:rPr lang="en-US" dirty="0"/>
                        <a:t>Substantial reinvestment in </a:t>
                      </a:r>
                      <a:r>
                        <a:rPr lang="en-US" b="1" dirty="0"/>
                        <a:t>Workforce Investment Organizations (WIOs) </a:t>
                      </a:r>
                      <a:r>
                        <a:rPr lang="en-US" dirty="0"/>
                        <a:t>to focus on the needs of their respective regions and coordinate with the other WIOs across NYS to facilitate a cohesive approach to workforce development and share best practices. Specifically, funds would support initiatives targeted at addressing workforce needs and the specific projects outlined for this waiver demonstration</a:t>
                      </a:r>
                    </a:p>
                  </a:txBody>
                  <a:tcPr/>
                </a:tc>
                <a:extLst>
                  <a:ext uri="{0D108BD9-81ED-4DB2-BD59-A6C34878D82A}">
                    <a16:rowId xmlns:a16="http://schemas.microsoft.com/office/drawing/2014/main" val="1083105782"/>
                  </a:ext>
                </a:extLst>
              </a:tr>
              <a:tr h="370840">
                <a:tc>
                  <a:txBody>
                    <a:bodyPr/>
                    <a:lstStyle/>
                    <a:p>
                      <a:r>
                        <a:rPr lang="en-US" dirty="0"/>
                        <a:t>Goal #4: </a:t>
                      </a:r>
                      <a:r>
                        <a:rPr lang="en-US" dirty="0">
                          <a:solidFill>
                            <a:srgbClr val="FF0000"/>
                          </a:solidFill>
                        </a:rPr>
                        <a:t>Creating a Digital Health and Telehealth Infrastructure </a:t>
                      </a:r>
                      <a:endParaRPr lang="en-US" dirty="0"/>
                    </a:p>
                  </a:txBody>
                  <a:tcPr/>
                </a:tc>
                <a:tc>
                  <a:txBody>
                    <a:bodyPr/>
                    <a:lstStyle/>
                    <a:p>
                      <a:r>
                        <a:rPr lang="en-US" dirty="0"/>
                        <a:t>Creating statewide infrastructure and telehealth infrastructure. </a:t>
                      </a:r>
                    </a:p>
                  </a:txBody>
                  <a:tcPr anchor="ctr"/>
                </a:tc>
                <a:tc>
                  <a:txBody>
                    <a:bodyPr/>
                    <a:lstStyle/>
                    <a:p>
                      <a:r>
                        <a:rPr lang="en-US" sz="1800" b="1" dirty="0"/>
                        <a:t>Equitable Virtual Care Access Fund </a:t>
                      </a:r>
                      <a:r>
                        <a:rPr lang="en-US" sz="1800" dirty="0"/>
                        <a:t>to assist such providers with these human capital investments, resources, and support.</a:t>
                      </a:r>
                    </a:p>
                    <a:p>
                      <a:endParaRPr lang="en-US" dirty="0"/>
                    </a:p>
                  </a:txBody>
                  <a:tcPr anchor="ctr"/>
                </a:tc>
                <a:extLst>
                  <a:ext uri="{0D108BD9-81ED-4DB2-BD59-A6C34878D82A}">
                    <a16:rowId xmlns:a16="http://schemas.microsoft.com/office/drawing/2014/main" val="4126429080"/>
                  </a:ext>
                </a:extLst>
              </a:tr>
            </a:tbl>
          </a:graphicData>
        </a:graphic>
      </p:graphicFrame>
      <p:cxnSp>
        <p:nvCxnSpPr>
          <p:cNvPr id="6" name="Straight Connector 5">
            <a:extLst>
              <a:ext uri="{FF2B5EF4-FFF2-40B4-BE49-F238E27FC236}">
                <a16:creationId xmlns:a16="http://schemas.microsoft.com/office/drawing/2014/main" id="{0F676128-21B3-4771-9294-A4DE2C6D497C}"/>
              </a:ext>
            </a:extLst>
          </p:cNvPr>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86114D-0710-474A-A256-134DEE724558}"/>
              </a:ext>
            </a:extLst>
          </p:cNvPr>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D66873-FC74-4F8F-9588-237D0C87B361}"/>
              </a:ext>
            </a:extLst>
          </p:cNvPr>
          <p:cNvSpPr txBox="1"/>
          <p:nvPr/>
        </p:nvSpPr>
        <p:spPr>
          <a:xfrm>
            <a:off x="521181" y="294218"/>
            <a:ext cx="8127053"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Other waiver investments outlined in the framework</a:t>
            </a:r>
          </a:p>
        </p:txBody>
      </p:sp>
      <p:pic>
        <p:nvPicPr>
          <p:cNvPr id="10" name="Picture 9">
            <a:extLst>
              <a:ext uri="{FF2B5EF4-FFF2-40B4-BE49-F238E27FC236}">
                <a16:creationId xmlns:a16="http://schemas.microsoft.com/office/drawing/2014/main" id="{F90DB0CD-E5D2-42DF-9DA0-BD06CC4F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1" name="Rectangle 10">
            <a:extLst>
              <a:ext uri="{FF2B5EF4-FFF2-40B4-BE49-F238E27FC236}">
                <a16:creationId xmlns:a16="http://schemas.microsoft.com/office/drawing/2014/main" id="{27394B7A-582B-4C47-A6B0-4A8FF5D0025C}"/>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156631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2"/>
          </p:nvPr>
        </p:nvSpPr>
        <p:spPr>
          <a:xfrm>
            <a:off x="9889919" y="6356351"/>
            <a:ext cx="2057400" cy="365125"/>
          </a:xfrm>
        </p:spPr>
        <p:txBody>
          <a:bodyPr/>
          <a:lstStyle/>
          <a:p>
            <a:fld id="{7DC034C4-EE4C-9B4C-AF72-899D9164FD59}" type="slidenum">
              <a:rPr lang="en-US" smtClean="0"/>
              <a:t>2</a:t>
            </a:fld>
            <a:endParaRPr lang="en-US" dirty="0"/>
          </a:p>
        </p:txBody>
      </p:sp>
      <p:cxnSp>
        <p:nvCxnSpPr>
          <p:cNvPr id="13" name="Straight Connector 12"/>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79650" cy="6869475"/>
          </a:xfrm>
          <a:prstGeom prst="rect">
            <a:avLst/>
          </a:prstGeom>
        </p:spPr>
      </p:pic>
      <p:cxnSp>
        <p:nvCxnSpPr>
          <p:cNvPr id="17" name="Straight Connector 16"/>
          <p:cNvCxnSpPr/>
          <p:nvPr/>
        </p:nvCxnSpPr>
        <p:spPr>
          <a:xfrm>
            <a:off x="5168860"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98112" y="294218"/>
            <a:ext cx="4539705"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AGENDA FOR TODAY’S DISCUSSION</a:t>
            </a:r>
          </a:p>
        </p:txBody>
      </p:sp>
      <p:sp>
        <p:nvSpPr>
          <p:cNvPr id="19" name="TextBox 18"/>
          <p:cNvSpPr txBox="1"/>
          <p:nvPr/>
        </p:nvSpPr>
        <p:spPr>
          <a:xfrm>
            <a:off x="5168860" y="1485985"/>
            <a:ext cx="5391657" cy="2308324"/>
          </a:xfrm>
          <a:prstGeom prst="rect">
            <a:avLst/>
          </a:prstGeom>
          <a:noFill/>
        </p:spPr>
        <p:txBody>
          <a:bodyPr wrap="square" rtlCol="0">
            <a:spAutoFit/>
          </a:bodyPr>
          <a:lstStyle/>
          <a:p>
            <a:pPr marL="285750" indent="-285750">
              <a:buFont typeface="Wingdings" charset="2"/>
              <a:buChar char="q"/>
            </a:pPr>
            <a:r>
              <a:rPr lang="en-US" sz="1600" b="1" dirty="0">
                <a:solidFill>
                  <a:srgbClr val="0066A3"/>
                </a:solidFill>
                <a:latin typeface="Arial" charset="0"/>
                <a:ea typeface="Arial" charset="0"/>
                <a:cs typeface="Arial" charset="0"/>
              </a:rPr>
              <a:t>NYS 1115 Waiver Overview and Timeline </a:t>
            </a:r>
          </a:p>
          <a:p>
            <a:pPr marL="285750" indent="-285750">
              <a:buFont typeface="Wingdings" charset="2"/>
              <a:buChar char="q"/>
            </a:pPr>
            <a:endParaRPr lang="en-US" sz="1600" b="1" dirty="0">
              <a:solidFill>
                <a:srgbClr val="0066A3"/>
              </a:solidFill>
              <a:latin typeface="Arial" charset="0"/>
              <a:ea typeface="Arial" charset="0"/>
              <a:cs typeface="Arial" charset="0"/>
            </a:endParaRPr>
          </a:p>
          <a:p>
            <a:pPr marL="285750" indent="-285750">
              <a:buFont typeface="Wingdings" charset="2"/>
              <a:buChar char="q"/>
            </a:pPr>
            <a:r>
              <a:rPr lang="en-US" sz="1600" b="1" dirty="0">
                <a:solidFill>
                  <a:srgbClr val="0066A3"/>
                </a:solidFill>
                <a:latin typeface="Arial" charset="0"/>
                <a:ea typeface="Arial" charset="0"/>
                <a:cs typeface="Arial" charset="0"/>
              </a:rPr>
              <a:t>New 1115 Waiver Conceptual Framework</a:t>
            </a:r>
          </a:p>
          <a:p>
            <a:pPr marL="285750" indent="-285750">
              <a:buFont typeface="Wingdings" charset="2"/>
              <a:buChar char="q"/>
            </a:pPr>
            <a:endParaRPr lang="en-US" sz="1600" b="1" dirty="0">
              <a:solidFill>
                <a:srgbClr val="0066A3"/>
              </a:solidFill>
              <a:latin typeface="Arial" charset="0"/>
              <a:ea typeface="Arial" charset="0"/>
              <a:cs typeface="Arial" charset="0"/>
            </a:endParaRPr>
          </a:p>
          <a:p>
            <a:pPr marL="285750" indent="-285750">
              <a:buFont typeface="Wingdings" charset="2"/>
              <a:buChar char="q"/>
            </a:pPr>
            <a:r>
              <a:rPr lang="en-US" sz="1600" b="1" dirty="0">
                <a:solidFill>
                  <a:srgbClr val="0066A3"/>
                </a:solidFill>
                <a:latin typeface="Arial" charset="0"/>
                <a:ea typeface="Arial" charset="0"/>
                <a:cs typeface="Arial" charset="0"/>
              </a:rPr>
              <a:t>Opportunities and Considerations for Behavioral Health Providers</a:t>
            </a:r>
          </a:p>
          <a:p>
            <a:pPr marL="285750" indent="-285750">
              <a:buFont typeface="Wingdings" charset="2"/>
              <a:buChar char="q"/>
            </a:pPr>
            <a:endParaRPr lang="en-US" sz="1600" b="1" dirty="0">
              <a:solidFill>
                <a:srgbClr val="0066A3"/>
              </a:solidFill>
              <a:latin typeface="Arial" charset="0"/>
              <a:ea typeface="Arial" charset="0"/>
              <a:cs typeface="Arial" charset="0"/>
            </a:endParaRPr>
          </a:p>
          <a:p>
            <a:pPr marL="285750" indent="-285750">
              <a:buFont typeface="Wingdings" charset="2"/>
              <a:buChar char="q"/>
            </a:pPr>
            <a:r>
              <a:rPr lang="en-US" sz="1600" b="1" dirty="0">
                <a:solidFill>
                  <a:srgbClr val="0066A3"/>
                </a:solidFill>
                <a:latin typeface="Arial" charset="0"/>
                <a:ea typeface="Arial" charset="0"/>
                <a:cs typeface="Arial" charset="0"/>
              </a:rPr>
              <a:t>Next Steps and Questions</a:t>
            </a:r>
          </a:p>
          <a:p>
            <a:pPr marL="285750" indent="-285750">
              <a:buFont typeface="Wingdings" charset="2"/>
              <a:buChar char="q"/>
            </a:pPr>
            <a:endParaRPr lang="en-US" sz="1600" b="1" dirty="0">
              <a:solidFill>
                <a:srgbClr val="0066A3"/>
              </a:solidFill>
              <a:latin typeface="Arial" charset="0"/>
              <a:ea typeface="Arial" charset="0"/>
              <a:cs typeface="Arial" charset="0"/>
            </a:endParaRPr>
          </a:p>
        </p:txBody>
      </p:sp>
      <p:sp>
        <p:nvSpPr>
          <p:cNvPr id="9" name="Rectangle 8">
            <a:extLst>
              <a:ext uri="{FF2B5EF4-FFF2-40B4-BE49-F238E27FC236}">
                <a16:creationId xmlns:a16="http://schemas.microsoft.com/office/drawing/2014/main" id="{40E43282-1B71-0C4D-A0F8-3DFBC6512CE7}"/>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85741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FA63A6A-3101-4992-B346-BA97749DAA5E}"/>
              </a:ext>
            </a:extLst>
          </p:cNvPr>
          <p:cNvGraphicFramePr/>
          <p:nvPr>
            <p:extLst>
              <p:ext uri="{D42A27DB-BD31-4B8C-83A1-F6EECF244321}">
                <p14:modId xmlns:p14="http://schemas.microsoft.com/office/powerpoint/2010/main" val="2113239656"/>
              </p:ext>
            </p:extLst>
          </p:nvPr>
        </p:nvGraphicFramePr>
        <p:xfrm>
          <a:off x="377961" y="859738"/>
          <a:ext cx="6033855" cy="5452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a:extLst>
              <a:ext uri="{FF2B5EF4-FFF2-40B4-BE49-F238E27FC236}">
                <a16:creationId xmlns:a16="http://schemas.microsoft.com/office/drawing/2014/main" id="{78D02CED-90DE-48E3-8707-06578A867BE4}"/>
              </a:ext>
            </a:extLst>
          </p:cNvPr>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FB00D76-76AE-49CB-893E-39B6323584FB}"/>
              </a:ext>
            </a:extLst>
          </p:cNvPr>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082C5A-3EE3-4BE3-AB15-67D377D75292}"/>
              </a:ext>
            </a:extLst>
          </p:cNvPr>
          <p:cNvSpPr txBox="1"/>
          <p:nvPr/>
        </p:nvSpPr>
        <p:spPr>
          <a:xfrm>
            <a:off x="521181" y="294218"/>
            <a:ext cx="11277597"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Opportunities and considerations for behavioral health providers</a:t>
            </a:r>
          </a:p>
        </p:txBody>
      </p:sp>
      <p:graphicFrame>
        <p:nvGraphicFramePr>
          <p:cNvPr id="9" name="Diagram 8">
            <a:extLst>
              <a:ext uri="{FF2B5EF4-FFF2-40B4-BE49-F238E27FC236}">
                <a16:creationId xmlns:a16="http://schemas.microsoft.com/office/drawing/2014/main" id="{F49CDB91-458C-4BEE-A3CC-7E1E1D6FA577}"/>
              </a:ext>
            </a:extLst>
          </p:cNvPr>
          <p:cNvGraphicFramePr/>
          <p:nvPr>
            <p:extLst>
              <p:ext uri="{D42A27DB-BD31-4B8C-83A1-F6EECF244321}">
                <p14:modId xmlns:p14="http://schemas.microsoft.com/office/powerpoint/2010/main" val="170696492"/>
              </p:ext>
            </p:extLst>
          </p:nvPr>
        </p:nvGraphicFramePr>
        <p:xfrm>
          <a:off x="6556587" y="910471"/>
          <a:ext cx="5429765" cy="35183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a:extLst>
              <a:ext uri="{FF2B5EF4-FFF2-40B4-BE49-F238E27FC236}">
                <a16:creationId xmlns:a16="http://schemas.microsoft.com/office/drawing/2014/main" id="{1A2241C2-BC8C-4F2C-9AC0-FE9F2DDFB6B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11" name="Rectangle 10">
            <a:extLst>
              <a:ext uri="{FF2B5EF4-FFF2-40B4-BE49-F238E27FC236}">
                <a16:creationId xmlns:a16="http://schemas.microsoft.com/office/drawing/2014/main" id="{1283E385-90BB-4785-ABCB-A075D4D07E19}"/>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385234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10315"/>
            <a:ext cx="12262100" cy="1030383"/>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4682" y="105423"/>
            <a:ext cx="7687951" cy="6443729"/>
          </a:xfrm>
          <a:prstGeom prst="rect">
            <a:avLst/>
          </a:prstGeom>
        </p:spPr>
      </p:pic>
      <p:sp>
        <p:nvSpPr>
          <p:cNvPr id="6" name="TextBox 5"/>
          <p:cNvSpPr txBox="1"/>
          <p:nvPr/>
        </p:nvSpPr>
        <p:spPr>
          <a:xfrm>
            <a:off x="3363818" y="1005268"/>
            <a:ext cx="57508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86AB5D"/>
                </a:solidFill>
                <a:effectLst/>
                <a:uLnTx/>
                <a:uFillTx/>
                <a:latin typeface="Arial" charset="0"/>
                <a:ea typeface="Arial" charset="0"/>
                <a:cs typeface="Arial" charset="0"/>
              </a:rPr>
              <a:t>CONTACT US</a:t>
            </a:r>
          </a:p>
        </p:txBody>
      </p:sp>
      <p:sp>
        <p:nvSpPr>
          <p:cNvPr id="13" name="TextBox 12"/>
          <p:cNvSpPr txBox="1"/>
          <p:nvPr/>
        </p:nvSpPr>
        <p:spPr>
          <a:xfrm>
            <a:off x="3305156" y="3160320"/>
            <a:ext cx="2703066" cy="227754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0066A3"/>
                </a:solidFill>
                <a:effectLst/>
                <a:uLnTx/>
                <a:uFillTx/>
                <a:latin typeface="Arial" charset="0"/>
                <a:ea typeface="Arial" charset="0"/>
                <a:cs typeface="Arial" charset="0"/>
              </a:rPr>
              <a:t>JOSHUA RUBIN</a:t>
            </a:r>
            <a:br>
              <a:rPr kumimoji="0" lang="en-US" sz="1800" b="0" i="0" u="none" strike="noStrike" kern="1200" cap="none" spc="0" normalizeH="0" baseline="0" noProof="0" dirty="0">
                <a:ln>
                  <a:noFill/>
                </a:ln>
                <a:solidFill>
                  <a:srgbClr val="000000"/>
                </a:solidFill>
                <a:effectLst/>
                <a:uLnTx/>
                <a:uFillTx/>
                <a:latin typeface="Arial" charset="0"/>
                <a:ea typeface="Arial" charset="0"/>
                <a:cs typeface="Arial" charset="0"/>
              </a:rPr>
            </a:br>
            <a:r>
              <a:rPr kumimoji="0" lang="en-US" sz="1800" b="0" i="1" u="none" strike="noStrike" kern="1200" cap="none" spc="0" normalizeH="0" baseline="0" noProof="0" dirty="0">
                <a:ln>
                  <a:noFill/>
                </a:ln>
                <a:solidFill>
                  <a:srgbClr val="000000">
                    <a:lumMod val="50000"/>
                    <a:lumOff val="50000"/>
                  </a:srgbClr>
                </a:solidFill>
                <a:effectLst/>
                <a:uLnTx/>
                <a:uFillTx/>
                <a:latin typeface="Arial" charset="0"/>
                <a:ea typeface="Arial" charset="0"/>
                <a:cs typeface="Arial" charset="0"/>
              </a:rPr>
              <a:t>Principal</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649.590.0233</a:t>
            </a:r>
            <a:b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b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jrubin@healthmanagement.com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hlinkClick r:id="rId5"/>
              </a:rPr>
              <a:t>www.healthmanagement.com</a:t>
            </a:r>
            <a:endPar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F65A7">
                    <a:lumMod val="60000"/>
                    <a:lumOff val="40000"/>
                  </a:srgbClr>
                </a:solidFill>
                <a:effectLst/>
                <a:uLnTx/>
                <a:uFillTx/>
                <a:latin typeface="Arial" charset="0"/>
                <a:ea typeface="Arial" charset="0"/>
                <a:cs typeface="Arial" charset="0"/>
              </a:rPr>
              <a:t>     @Medicaidgeek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cxnSp>
        <p:nvCxnSpPr>
          <p:cNvPr id="9" name="Straight Connector 8"/>
          <p:cNvCxnSpPr/>
          <p:nvPr/>
        </p:nvCxnSpPr>
        <p:spPr>
          <a:xfrm>
            <a:off x="6248725" y="1589910"/>
            <a:ext cx="0" cy="3414765"/>
          </a:xfrm>
          <a:prstGeom prst="line">
            <a:avLst/>
          </a:prstGeom>
          <a:ln w="12700">
            <a:solidFill>
              <a:schemeClr val="bg2">
                <a:lumMod val="90000"/>
                <a:alpha val="68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363818" y="1412111"/>
            <a:ext cx="5750805" cy="0"/>
          </a:xfrm>
          <a:prstGeom prst="line">
            <a:avLst/>
          </a:prstGeom>
          <a:ln w="12700">
            <a:solidFill>
              <a:schemeClr val="tx1">
                <a:lumMod val="50000"/>
                <a:lumOff val="50000"/>
                <a:alpha val="49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2710" y="1625933"/>
            <a:ext cx="1320567" cy="132056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2096" y="5447978"/>
            <a:ext cx="7164371" cy="480767"/>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4015" y="4939412"/>
            <a:ext cx="208332" cy="202572"/>
          </a:xfrm>
          <a:prstGeom prst="rect">
            <a:avLst/>
          </a:prstGeom>
        </p:spPr>
      </p:pic>
      <p:sp>
        <p:nvSpPr>
          <p:cNvPr id="21" name="TextBox 20"/>
          <p:cNvSpPr txBox="1"/>
          <p:nvPr/>
        </p:nvSpPr>
        <p:spPr>
          <a:xfrm>
            <a:off x="6526929" y="3160319"/>
            <a:ext cx="371398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0066A3"/>
                </a:solidFill>
                <a:effectLst/>
                <a:uLnTx/>
                <a:uFillTx/>
                <a:latin typeface="Arial" charset="0"/>
                <a:ea typeface="Arial" charset="0"/>
                <a:cs typeface="Arial" charset="0"/>
              </a:rPr>
              <a:t>CARA HENLEY</a:t>
            </a:r>
            <a:br>
              <a:rPr kumimoji="0" lang="en-US" sz="1800" b="0" i="0" u="none" strike="noStrike" kern="1200" cap="none" spc="0" normalizeH="0" baseline="0" noProof="0" dirty="0">
                <a:ln>
                  <a:noFill/>
                </a:ln>
                <a:solidFill>
                  <a:srgbClr val="000000"/>
                </a:solidFill>
                <a:effectLst/>
                <a:uLnTx/>
                <a:uFillTx/>
                <a:latin typeface="Arial" charset="0"/>
                <a:ea typeface="Arial" charset="0"/>
                <a:cs typeface="Arial" charset="0"/>
              </a:rPr>
            </a:br>
            <a:r>
              <a:rPr kumimoji="0" lang="en-US" sz="1800" b="0" i="1" u="none" strike="noStrike" kern="1200" cap="none" spc="0" normalizeH="0" baseline="0" noProof="0" dirty="0">
                <a:ln>
                  <a:noFill/>
                </a:ln>
                <a:solidFill>
                  <a:srgbClr val="000000">
                    <a:lumMod val="50000"/>
                    <a:lumOff val="50000"/>
                  </a:srgbClr>
                </a:solidFill>
                <a:effectLst/>
                <a:uLnTx/>
                <a:uFillTx/>
                <a:latin typeface="Arial" charset="0"/>
                <a:ea typeface="Arial" charset="0"/>
                <a:cs typeface="Arial" charset="0"/>
              </a:rPr>
              <a:t>Senior Consultant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518.801.0002</a:t>
            </a:r>
            <a:b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b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rPr>
              <a:t>chenley@healthmanagement.com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hlinkClick r:id="rId5"/>
              </a:rPr>
              <a:t>www.healthmanagement.com</a:t>
            </a:r>
            <a:endPar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Arial" charset="0"/>
              <a:cs typeface="Arial" charset="0"/>
            </a:endParaRPr>
          </a:p>
        </p:txBody>
      </p:sp>
      <p:pic>
        <p:nvPicPr>
          <p:cNvPr id="14" name="Picture 13" descr="A person wearing a blue shirt and smiling at the camera&#10;&#10;Description automatically generated">
            <a:extLst>
              <a:ext uri="{FF2B5EF4-FFF2-40B4-BE49-F238E27FC236}">
                <a16:creationId xmlns:a16="http://schemas.microsoft.com/office/drawing/2014/main" id="{5BEAA10C-5520-4515-9BC7-D0EBBB7A625D}"/>
              </a:ext>
            </a:extLst>
          </p:cNvPr>
          <p:cNvPicPr>
            <a:picLocks noChangeAspect="1"/>
          </p:cNvPicPr>
          <p:nvPr/>
        </p:nvPicPr>
        <p:blipFill>
          <a:blip r:embed="rId9"/>
          <a:stretch>
            <a:fillRect/>
          </a:stretch>
        </p:blipFill>
        <p:spPr>
          <a:xfrm>
            <a:off x="6627319" y="1625932"/>
            <a:ext cx="1320526" cy="1320526"/>
          </a:xfrm>
          <a:prstGeom prst="rect">
            <a:avLst/>
          </a:prstGeom>
        </p:spPr>
      </p:pic>
      <p:sp>
        <p:nvSpPr>
          <p:cNvPr id="3" name="Rectangle 2">
            <a:extLst>
              <a:ext uri="{FF2B5EF4-FFF2-40B4-BE49-F238E27FC236}">
                <a16:creationId xmlns:a16="http://schemas.microsoft.com/office/drawing/2014/main" id="{BE093287-3967-4FE8-8C25-4899F0B71B77}"/>
              </a:ext>
            </a:extLst>
          </p:cNvPr>
          <p:cNvSpPr/>
          <p:nvPr/>
        </p:nvSpPr>
        <p:spPr>
          <a:xfrm>
            <a:off x="1639503" y="192506"/>
            <a:ext cx="645178" cy="433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2943574-F382-4BF9-A7EF-0E697E2055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26099" y="1624640"/>
            <a:ext cx="1320521" cy="1320521"/>
          </a:xfrm>
          <a:prstGeom prst="rect">
            <a:avLst/>
          </a:prstGeom>
        </p:spPr>
      </p:pic>
      <p:sp>
        <p:nvSpPr>
          <p:cNvPr id="4" name="Rectangle 3">
            <a:extLst>
              <a:ext uri="{FF2B5EF4-FFF2-40B4-BE49-F238E27FC236}">
                <a16:creationId xmlns:a16="http://schemas.microsoft.com/office/drawing/2014/main" id="{22147467-6D04-432A-80D2-6B5D309AB30E}"/>
              </a:ext>
            </a:extLst>
          </p:cNvPr>
          <p:cNvSpPr/>
          <p:nvPr/>
        </p:nvSpPr>
        <p:spPr>
          <a:xfrm>
            <a:off x="257417" y="192506"/>
            <a:ext cx="492391" cy="433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0AF1351-019E-407D-ABE3-7A02650017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24946" y="1632574"/>
            <a:ext cx="1320522" cy="1320522"/>
          </a:xfrm>
          <a:prstGeom prst="rect">
            <a:avLst/>
          </a:prstGeom>
        </p:spPr>
      </p:pic>
      <p:pic>
        <p:nvPicPr>
          <p:cNvPr id="10" name="Picture 9" descr="A picture containing person, wall, person, indoor&#10;&#10;Description automatically generated">
            <a:extLst>
              <a:ext uri="{FF2B5EF4-FFF2-40B4-BE49-F238E27FC236}">
                <a16:creationId xmlns:a16="http://schemas.microsoft.com/office/drawing/2014/main" id="{58A0ABB9-1E0D-4018-810F-83F5561D19C3}"/>
              </a:ext>
            </a:extLst>
          </p:cNvPr>
          <p:cNvPicPr>
            <a:picLocks noChangeAspect="1"/>
          </p:cNvPicPr>
          <p:nvPr/>
        </p:nvPicPr>
        <p:blipFill>
          <a:blip r:embed="rId12"/>
          <a:stretch>
            <a:fillRect/>
          </a:stretch>
        </p:blipFill>
        <p:spPr>
          <a:xfrm>
            <a:off x="6624947" y="1624641"/>
            <a:ext cx="1320520" cy="1320520"/>
          </a:xfrm>
          <a:prstGeom prst="rect">
            <a:avLst/>
          </a:prstGeom>
        </p:spPr>
      </p:pic>
    </p:spTree>
    <p:extLst>
      <p:ext uri="{BB962C8B-B14F-4D97-AF65-F5344CB8AC3E}">
        <p14:creationId xmlns:p14="http://schemas.microsoft.com/office/powerpoint/2010/main" val="130886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4455"/>
            <a:ext cx="12192000" cy="9144000"/>
          </a:xfrm>
          <a:prstGeom prst="rect">
            <a:avLst/>
          </a:prstGeom>
        </p:spPr>
      </p:pic>
      <p:cxnSp>
        <p:nvCxnSpPr>
          <p:cNvPr id="11" name="Straight Connector 10"/>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182" y="294218"/>
            <a:ext cx="5995232"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What is an 1115 Waiver?</a:t>
            </a:r>
          </a:p>
        </p:txBody>
      </p:sp>
      <p:cxnSp>
        <p:nvCxnSpPr>
          <p:cNvPr id="13" name="Straight Connector 12"/>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174" y="1110097"/>
            <a:ext cx="6949466" cy="4093428"/>
          </a:xfrm>
          <a:prstGeom prst="rect">
            <a:avLst/>
          </a:prstGeom>
          <a:noFill/>
        </p:spPr>
        <p:txBody>
          <a:bodyPr wrap="square" rtlCol="0">
            <a:spAutoFit/>
          </a:bodyPr>
          <a:lstStyle/>
          <a:p>
            <a:pPr marL="342900" indent="-342900">
              <a:buClr>
                <a:srgbClr val="006498"/>
              </a:buClr>
              <a:buFont typeface=".AppleSystemUIFont" charset="-120"/>
              <a:buChar char="+"/>
            </a:pPr>
            <a:r>
              <a:rPr lang="en-US" sz="2000" b="1" dirty="0">
                <a:latin typeface="Arial" charset="0"/>
                <a:ea typeface="Arial" charset="0"/>
                <a:cs typeface="Arial" charset="0"/>
              </a:rPr>
              <a:t>Section 1115 of the Social Security Act gives the Secretary authority to allow Medicaid funds to be used in ways that are not otherwise allowed under federal rules.</a:t>
            </a:r>
          </a:p>
          <a:p>
            <a:pPr marL="342900" indent="-342900">
              <a:buClr>
                <a:srgbClr val="006498"/>
              </a:buClr>
              <a:buFont typeface=".AppleSystemUIFont" charset="-120"/>
              <a:buChar char="+"/>
            </a:pPr>
            <a:endParaRPr lang="en-US" sz="2000" b="1" dirty="0">
              <a:latin typeface="Arial" charset="0"/>
              <a:ea typeface="Arial" charset="0"/>
              <a:cs typeface="Arial" charset="0"/>
            </a:endParaRPr>
          </a:p>
          <a:p>
            <a:pPr marL="342900" indent="-342900">
              <a:buClr>
                <a:srgbClr val="006498"/>
              </a:buClr>
              <a:buFont typeface=".AppleSystemUIFont" charset="-120"/>
              <a:buChar char="+"/>
            </a:pPr>
            <a:r>
              <a:rPr lang="en-US" sz="2000" b="1" dirty="0">
                <a:latin typeface="Arial" charset="0"/>
                <a:ea typeface="Arial" charset="0"/>
                <a:cs typeface="Arial" charset="0"/>
              </a:rPr>
              <a:t>1115 Demonstration Waivers grant flexibility to states for innovative projects that advance the objectives of Title XIX of the Medicaid program </a:t>
            </a:r>
          </a:p>
          <a:p>
            <a:pPr marL="342900" indent="-342900">
              <a:buClr>
                <a:srgbClr val="006498"/>
              </a:buClr>
              <a:buFont typeface=".AppleSystemUIFont" charset="-120"/>
              <a:buChar char="+"/>
            </a:pPr>
            <a:endParaRPr lang="en-US" sz="2000" b="1" dirty="0">
              <a:latin typeface="Arial" charset="0"/>
              <a:ea typeface="Arial" charset="0"/>
              <a:cs typeface="Arial" charset="0"/>
            </a:endParaRPr>
          </a:p>
          <a:p>
            <a:pPr marL="342900" indent="-342900">
              <a:buClr>
                <a:srgbClr val="006498"/>
              </a:buClr>
              <a:buFont typeface=".AppleSystemUIFont" charset="-120"/>
              <a:buChar char="+"/>
            </a:pPr>
            <a:r>
              <a:rPr lang="en-US" sz="2000" b="1" dirty="0">
                <a:latin typeface="Arial" charset="0"/>
                <a:ea typeface="Arial" charset="0"/>
                <a:cs typeface="Arial" charset="0"/>
              </a:rPr>
              <a:t>A Waiver can be approved for up to five years </a:t>
            </a:r>
            <a:br>
              <a:rPr lang="en-US" sz="2000" b="1" dirty="0">
                <a:latin typeface="Arial" charset="0"/>
                <a:ea typeface="Arial" charset="0"/>
                <a:cs typeface="Arial" charset="0"/>
              </a:rPr>
            </a:br>
            <a:r>
              <a:rPr lang="en-US" sz="2000" b="1" dirty="0">
                <a:latin typeface="Arial" charset="0"/>
                <a:ea typeface="Arial" charset="0"/>
                <a:cs typeface="Arial" charset="0"/>
              </a:rPr>
              <a:t>and the State may request subsequent </a:t>
            </a:r>
            <a:br>
              <a:rPr lang="en-US" sz="2000" b="1" dirty="0">
                <a:latin typeface="Arial" charset="0"/>
                <a:ea typeface="Arial" charset="0"/>
                <a:cs typeface="Arial" charset="0"/>
              </a:rPr>
            </a:br>
            <a:r>
              <a:rPr lang="en-US" sz="2000" b="1" dirty="0">
                <a:latin typeface="Arial" charset="0"/>
                <a:ea typeface="Arial" charset="0"/>
                <a:cs typeface="Arial" charset="0"/>
              </a:rPr>
              <a:t>extensions.</a:t>
            </a:r>
          </a:p>
          <a:p>
            <a:pPr marL="342900" indent="-342900">
              <a:buClr>
                <a:srgbClr val="006498"/>
              </a:buClr>
              <a:buFont typeface=".AppleSystemUIFont" charset="-120"/>
              <a:buChar char="+"/>
            </a:pPr>
            <a:endParaRPr lang="en-US" sz="2000" b="1" dirty="0">
              <a:latin typeface="Arial" charset="0"/>
              <a:ea typeface="Arial" charset="0"/>
              <a:cs typeface="Arial" charset="0"/>
            </a:endParaRPr>
          </a:p>
        </p:txBody>
      </p:sp>
      <p:sp>
        <p:nvSpPr>
          <p:cNvPr id="7" name="Rectangle 6">
            <a:extLst>
              <a:ext uri="{FF2B5EF4-FFF2-40B4-BE49-F238E27FC236}">
                <a16:creationId xmlns:a16="http://schemas.microsoft.com/office/drawing/2014/main" id="{0DDA3390-1211-E943-8242-FCD4ACDBE003}"/>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878284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a:cxnSpLocks/>
          </p:cNvCxnSpPr>
          <p:nvPr/>
        </p:nvCxnSpPr>
        <p:spPr>
          <a:xfrm>
            <a:off x="585788" y="1770323"/>
            <a:ext cx="9209853" cy="0"/>
          </a:xfrm>
          <a:prstGeom prst="line">
            <a:avLst/>
          </a:prstGeom>
          <a:ln>
            <a:solidFill>
              <a:schemeClr val="bg2">
                <a:lumMod val="90000"/>
                <a:alpha val="42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a:spLocks noGrp="1"/>
          </p:cNvSpPr>
          <p:nvPr>
            <p:ph type="sldNum" sz="quarter" idx="12"/>
          </p:nvPr>
        </p:nvSpPr>
        <p:spPr>
          <a:xfrm>
            <a:off x="9889919" y="6356351"/>
            <a:ext cx="2057400" cy="365125"/>
          </a:xfrm>
        </p:spPr>
        <p:txBody>
          <a:bodyPr/>
          <a:lstStyle/>
          <a:p>
            <a:fld id="{7DC034C4-EE4C-9B4C-AF72-899D9164FD59}" type="slidenum">
              <a:rPr lang="en-US" smtClean="0"/>
              <a:t>4</a:t>
            </a:fld>
            <a:endParaRPr lang="en-US" dirty="0"/>
          </a:p>
        </p:txBody>
      </p:sp>
      <p:cxnSp>
        <p:nvCxnSpPr>
          <p:cNvPr id="11" name="Straight Connector 10"/>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182" y="294218"/>
            <a:ext cx="5995232"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History of new York’s 1115 waiver</a:t>
            </a:r>
          </a:p>
        </p:txBody>
      </p:sp>
      <p:cxnSp>
        <p:nvCxnSpPr>
          <p:cNvPr id="13" name="Straight Connector 12"/>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9351" y="783771"/>
            <a:ext cx="3452649" cy="5178973"/>
          </a:xfrm>
          <a:prstGeom prst="rect">
            <a:avLst/>
          </a:prstGeom>
        </p:spPr>
      </p:pic>
      <p:sp>
        <p:nvSpPr>
          <p:cNvPr id="51" name="TextBox 50"/>
          <p:cNvSpPr txBox="1"/>
          <p:nvPr/>
        </p:nvSpPr>
        <p:spPr>
          <a:xfrm>
            <a:off x="585788" y="906001"/>
            <a:ext cx="7879734" cy="830997"/>
          </a:xfrm>
          <a:prstGeom prst="rect">
            <a:avLst/>
          </a:prstGeom>
          <a:noFill/>
        </p:spPr>
        <p:txBody>
          <a:bodyPr wrap="square" rtlCol="0">
            <a:spAutoFit/>
          </a:bodyPr>
          <a:lstStyle/>
          <a:p>
            <a:r>
              <a:rPr lang="en-US" sz="2400" b="1" dirty="0">
                <a:solidFill>
                  <a:srgbClr val="0066A3"/>
                </a:solidFill>
              </a:rPr>
              <a:t>The NYS Medicaid Redesign Team (MRT) Waiver (formerly the Partnership Plan) has been in operation since 1997.</a:t>
            </a:r>
          </a:p>
        </p:txBody>
      </p:sp>
      <p:sp>
        <p:nvSpPr>
          <p:cNvPr id="52" name="Rectangle 51"/>
          <p:cNvSpPr/>
          <p:nvPr/>
        </p:nvSpPr>
        <p:spPr>
          <a:xfrm>
            <a:off x="491929" y="1813372"/>
            <a:ext cx="7973593" cy="4526880"/>
          </a:xfrm>
          <a:prstGeom prst="rect">
            <a:avLst/>
          </a:prstGeom>
        </p:spPr>
        <p:txBody>
          <a:bodyPr wrap="square">
            <a:spAutoFit/>
          </a:bodyPr>
          <a:lstStyle/>
          <a:p>
            <a:pPr marL="342900" indent="-342900">
              <a:spcAft>
                <a:spcPts val="1125"/>
              </a:spcAft>
              <a:buClr>
                <a:srgbClr val="006498"/>
              </a:buClr>
              <a:buFont typeface="LucidaGrande" charset="0"/>
              <a:buChar char="+"/>
              <a:defRPr/>
            </a:pPr>
            <a:r>
              <a:rPr lang="en-US" sz="1600" b="1" dirty="0">
                <a:solidFill>
                  <a:schemeClr val="bg2">
                    <a:lumMod val="50000"/>
                  </a:schemeClr>
                </a:solidFill>
                <a:ea typeface="Times New Roman" panose="02020603050405020304" pitchFamily="18" charset="0"/>
              </a:rPr>
              <a:t>New York´s 1115 MRT Waiver was last renewed on December 6, 2016 effective through March 31, 2021.</a:t>
            </a:r>
          </a:p>
          <a:p>
            <a:pPr marL="342900" indent="-342900">
              <a:spcAft>
                <a:spcPts val="1125"/>
              </a:spcAft>
              <a:buClr>
                <a:srgbClr val="006498"/>
              </a:buClr>
              <a:buFont typeface="LucidaGrande" charset="0"/>
              <a:buChar char="+"/>
              <a:defRPr/>
            </a:pPr>
            <a:r>
              <a:rPr lang="en-US" sz="1600" b="1" dirty="0">
                <a:solidFill>
                  <a:schemeClr val="bg2">
                    <a:lumMod val="50000"/>
                  </a:schemeClr>
                </a:solidFill>
                <a:ea typeface="Times New Roman" panose="02020603050405020304" pitchFamily="18" charset="0"/>
              </a:rPr>
              <a:t>Goals for the MRT Waiver are to:</a:t>
            </a:r>
          </a:p>
          <a:p>
            <a:pPr marL="800100" lvl="1" indent="-342900">
              <a:spcAft>
                <a:spcPts val="1125"/>
              </a:spcAft>
              <a:buClr>
                <a:srgbClr val="006498"/>
              </a:buClr>
              <a:buFont typeface="LucidaGrande" charset="0"/>
              <a:buChar char="+"/>
              <a:defRPr/>
            </a:pPr>
            <a:r>
              <a:rPr lang="en-US" sz="1600" b="1" dirty="0">
                <a:solidFill>
                  <a:schemeClr val="bg2">
                    <a:lumMod val="50000"/>
                  </a:schemeClr>
                </a:solidFill>
                <a:ea typeface="Times New Roman" panose="02020603050405020304" pitchFamily="18" charset="0"/>
              </a:rPr>
              <a:t>Improve access to health care for the Medicaid population;</a:t>
            </a:r>
          </a:p>
          <a:p>
            <a:pPr marL="800100" lvl="1" indent="-342900">
              <a:spcAft>
                <a:spcPts val="1125"/>
              </a:spcAft>
              <a:buClr>
                <a:srgbClr val="006498"/>
              </a:buClr>
              <a:buFont typeface="LucidaGrande" charset="0"/>
              <a:buChar char="+"/>
              <a:defRPr/>
            </a:pPr>
            <a:r>
              <a:rPr lang="en-US" sz="1600" b="1" dirty="0">
                <a:solidFill>
                  <a:schemeClr val="bg2">
                    <a:lumMod val="50000"/>
                  </a:schemeClr>
                </a:solidFill>
                <a:ea typeface="Times New Roman" panose="02020603050405020304" pitchFamily="18" charset="0"/>
              </a:rPr>
              <a:t>Improve the quality of health services delivered; and</a:t>
            </a:r>
          </a:p>
          <a:p>
            <a:pPr marL="800100" lvl="1" indent="-342900">
              <a:spcAft>
                <a:spcPts val="1125"/>
              </a:spcAft>
              <a:buClr>
                <a:srgbClr val="006498"/>
              </a:buClr>
              <a:buFont typeface="LucidaGrande" charset="0"/>
              <a:buChar char="+"/>
              <a:defRPr/>
            </a:pPr>
            <a:r>
              <a:rPr lang="en-US" sz="1600" b="1" dirty="0">
                <a:solidFill>
                  <a:schemeClr val="bg2">
                    <a:lumMod val="50000"/>
                  </a:schemeClr>
                </a:solidFill>
                <a:ea typeface="Times New Roman" panose="02020603050405020304" pitchFamily="18" charset="0"/>
              </a:rPr>
              <a:t>Expand coverage with resources generated through managed care efficiencies to additional low–income New Yorkers.</a:t>
            </a:r>
          </a:p>
          <a:p>
            <a:pPr marL="342900" indent="-342900">
              <a:spcAft>
                <a:spcPts val="1125"/>
              </a:spcAft>
              <a:buClr>
                <a:srgbClr val="006498"/>
              </a:buClr>
              <a:buFont typeface="LucidaGrande" charset="0"/>
              <a:buChar char="+"/>
              <a:defRPr/>
            </a:pPr>
            <a:r>
              <a:rPr lang="en-US" sz="1600" b="1" dirty="0">
                <a:solidFill>
                  <a:schemeClr val="bg2">
                    <a:lumMod val="50000"/>
                  </a:schemeClr>
                </a:solidFill>
                <a:ea typeface="Times New Roman" panose="02020603050405020304" pitchFamily="18" charset="0"/>
              </a:rPr>
              <a:t>New York 1115 MRT Waiver Programs:</a:t>
            </a:r>
          </a:p>
          <a:p>
            <a:pPr marL="800100" lvl="1" indent="-342900">
              <a:spcAft>
                <a:spcPts val="1125"/>
              </a:spcAft>
              <a:buClr>
                <a:srgbClr val="006498"/>
              </a:buClr>
              <a:buFont typeface="LucidaGrande" charset="0"/>
              <a:buChar char="+"/>
              <a:defRPr/>
            </a:pPr>
            <a:r>
              <a:rPr lang="en-US" sz="1600" dirty="0">
                <a:solidFill>
                  <a:schemeClr val="bg2">
                    <a:lumMod val="50000"/>
                  </a:schemeClr>
                </a:solidFill>
                <a:ea typeface="Times New Roman" panose="02020603050405020304" pitchFamily="18" charset="0"/>
              </a:rPr>
              <a:t>Medicaid Managed Care, including Mainstream Medicaid Managed Care, Health And Recovery Plans (HARPs), Home and Community Based Services (HCBS), Managed Long Term Care (MLTC), and Long-Term Services and Supports (LTSS) (</a:t>
            </a:r>
            <a:r>
              <a:rPr lang="en-US" sz="1600" dirty="0">
                <a:solidFill>
                  <a:srgbClr val="FF0000"/>
                </a:solidFill>
                <a:ea typeface="Times New Roman" panose="02020603050405020304" pitchFamily="18" charset="0"/>
              </a:rPr>
              <a:t>Currently In Place, Extended Through March 31, 2022</a:t>
            </a:r>
            <a:r>
              <a:rPr lang="en-US" sz="1600" dirty="0">
                <a:solidFill>
                  <a:schemeClr val="bg2">
                    <a:lumMod val="50000"/>
                  </a:schemeClr>
                </a:solidFill>
                <a:ea typeface="Times New Roman" panose="02020603050405020304" pitchFamily="18" charset="0"/>
              </a:rPr>
              <a:t>)</a:t>
            </a:r>
          </a:p>
          <a:p>
            <a:pPr marL="800100" lvl="1" indent="-342900">
              <a:spcAft>
                <a:spcPts val="1125"/>
              </a:spcAft>
              <a:buClr>
                <a:srgbClr val="006498"/>
              </a:buClr>
              <a:buFont typeface="LucidaGrande" charset="0"/>
              <a:buChar char="+"/>
              <a:defRPr/>
            </a:pPr>
            <a:r>
              <a:rPr lang="en-US" sz="1600" dirty="0">
                <a:solidFill>
                  <a:schemeClr val="bg2">
                    <a:lumMod val="50000"/>
                  </a:schemeClr>
                </a:solidFill>
                <a:ea typeface="Times New Roman" panose="02020603050405020304" pitchFamily="18" charset="0"/>
              </a:rPr>
              <a:t>Delivery System Reform Incentive Payment (DSRIP) Program (</a:t>
            </a:r>
            <a:r>
              <a:rPr lang="en-US" sz="1600" dirty="0">
                <a:solidFill>
                  <a:srgbClr val="FF0000"/>
                </a:solidFill>
                <a:ea typeface="Times New Roman" panose="02020603050405020304" pitchFamily="18" charset="0"/>
              </a:rPr>
              <a:t>Waiver Demonstration Ended April 1, 2020</a:t>
            </a:r>
            <a:r>
              <a:rPr lang="en-US" sz="1600" b="1" dirty="0">
                <a:solidFill>
                  <a:schemeClr val="bg2">
                    <a:lumMod val="50000"/>
                  </a:schemeClr>
                </a:solidFill>
                <a:ea typeface="Times New Roman" panose="02020603050405020304" pitchFamily="18" charset="0"/>
              </a:rPr>
              <a:t>)</a:t>
            </a:r>
          </a:p>
        </p:txBody>
      </p:sp>
      <p:sp>
        <p:nvSpPr>
          <p:cNvPr id="15" name="Rectangle 14">
            <a:extLst>
              <a:ext uri="{FF2B5EF4-FFF2-40B4-BE49-F238E27FC236}">
                <a16:creationId xmlns:a16="http://schemas.microsoft.com/office/drawing/2014/main" id="{C667520B-E9A8-8744-BAFD-4F875FED2E20}"/>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75318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2"/>
          </p:nvPr>
        </p:nvSpPr>
        <p:spPr>
          <a:xfrm>
            <a:off x="9889919" y="6356351"/>
            <a:ext cx="2057400" cy="365125"/>
          </a:xfrm>
        </p:spPr>
        <p:txBody>
          <a:bodyPr/>
          <a:lstStyle/>
          <a:p>
            <a:fld id="{7DC034C4-EE4C-9B4C-AF72-899D9164FD59}" type="slidenum">
              <a:rPr lang="en-US" smtClean="0"/>
              <a:t>5</a:t>
            </a:fld>
            <a:endParaRPr lang="en-US" dirty="0"/>
          </a:p>
        </p:txBody>
      </p:sp>
      <p:cxnSp>
        <p:nvCxnSpPr>
          <p:cNvPr id="11" name="Straight Connector 10"/>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181" y="294218"/>
            <a:ext cx="8060951"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High level timeline of recent nys waiver activity</a:t>
            </a:r>
          </a:p>
        </p:txBody>
      </p:sp>
      <p:cxnSp>
        <p:nvCxnSpPr>
          <p:cNvPr id="13" name="Straight Connector 12"/>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912902" y="919381"/>
            <a:ext cx="3246177" cy="5840060"/>
          </a:xfrm>
          <a:prstGeom prst="rect">
            <a:avLst/>
          </a:prstGeom>
        </p:spPr>
        <p:txBody>
          <a:bodyPr wrap="square">
            <a:spAutoFit/>
          </a:bodyPr>
          <a:lstStyle/>
          <a:p>
            <a:pPr marL="342900" indent="-342900">
              <a:spcAft>
                <a:spcPts val="1125"/>
              </a:spcAft>
              <a:buClr>
                <a:srgbClr val="006498"/>
              </a:buClr>
              <a:buFont typeface="LucidaGrande" charset="0"/>
              <a:buChar char="+"/>
              <a:defRPr/>
            </a:pPr>
            <a:r>
              <a:rPr lang="en-US" sz="2000" b="1" dirty="0">
                <a:solidFill>
                  <a:schemeClr val="accent1"/>
                </a:solidFill>
                <a:ea typeface="Times New Roman" panose="02020603050405020304" pitchFamily="18" charset="0"/>
              </a:rPr>
              <a:t>Looking Forward: </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A waiver renewal covering the elements in the framework would ideally begin April 1, 2022, however, pace and timing of negotiations with CMS would dictate final terms and conditions.</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The State will request a 5-year waiver from April 1, 2022, through March 31, 2027, providing upfront, primary, and long-term investments for the Medicaid program.</a:t>
            </a:r>
          </a:p>
          <a:p>
            <a:pPr marL="342900" indent="-342900">
              <a:spcAft>
                <a:spcPts val="1125"/>
              </a:spcAft>
              <a:buClr>
                <a:srgbClr val="006498"/>
              </a:buClr>
              <a:buFont typeface="LucidaGrande" charset="0"/>
              <a:buChar char="+"/>
              <a:defRPr/>
            </a:pPr>
            <a:endParaRPr lang="en-US" sz="2000" b="1" dirty="0">
              <a:solidFill>
                <a:schemeClr val="bg2">
                  <a:lumMod val="50000"/>
                </a:schemeClr>
              </a:solidFill>
              <a:ea typeface="Times New Roman" panose="02020603050405020304" pitchFamily="18" charset="0"/>
            </a:endParaRPr>
          </a:p>
        </p:txBody>
      </p:sp>
      <p:pic>
        <p:nvPicPr>
          <p:cNvPr id="9" name="Picture 8">
            <a:extLst>
              <a:ext uri="{FF2B5EF4-FFF2-40B4-BE49-F238E27FC236}">
                <a16:creationId xmlns:a16="http://schemas.microsoft.com/office/drawing/2014/main" id="{29D4ED00-519F-E94D-91F0-6290137A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8" name="Rectangle 7">
            <a:extLst>
              <a:ext uri="{FF2B5EF4-FFF2-40B4-BE49-F238E27FC236}">
                <a16:creationId xmlns:a16="http://schemas.microsoft.com/office/drawing/2014/main" id="{200EFEE3-46FD-6249-BE31-2C84721CDDEF}"/>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
        <p:nvSpPr>
          <p:cNvPr id="16" name="TextBox 15">
            <a:extLst>
              <a:ext uri="{FF2B5EF4-FFF2-40B4-BE49-F238E27FC236}">
                <a16:creationId xmlns:a16="http://schemas.microsoft.com/office/drawing/2014/main" id="{080333DE-87B9-4B59-9A03-4B2AB3D51217}"/>
              </a:ext>
            </a:extLst>
          </p:cNvPr>
          <p:cNvSpPr txBox="1"/>
          <p:nvPr/>
        </p:nvSpPr>
        <p:spPr>
          <a:xfrm>
            <a:off x="-9829" y="919382"/>
            <a:ext cx="3126758" cy="4978286"/>
          </a:xfrm>
          <a:prstGeom prst="rect">
            <a:avLst/>
          </a:prstGeom>
          <a:noFill/>
        </p:spPr>
        <p:txBody>
          <a:bodyPr wrap="square">
            <a:spAutoFit/>
          </a:bodyPr>
          <a:lstStyle/>
          <a:p>
            <a:pPr marL="342900" indent="-342900">
              <a:spcAft>
                <a:spcPts val="1125"/>
              </a:spcAft>
              <a:buClr>
                <a:srgbClr val="006498"/>
              </a:buClr>
              <a:buFont typeface="LucidaGrande" charset="0"/>
              <a:buChar char="+"/>
              <a:defRPr/>
            </a:pPr>
            <a:r>
              <a:rPr lang="en-US" sz="2000" b="1" dirty="0">
                <a:solidFill>
                  <a:schemeClr val="accent1"/>
                </a:solidFill>
                <a:ea typeface="Times New Roman" panose="02020603050405020304" pitchFamily="18" charset="0"/>
              </a:rPr>
              <a:t>Winter 2020:</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In anticipation of the expiration of DSRIP, NY submitted a Waiver Extension and Renewal Request to CMS. </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NY’s extension and renewal request rejected by CMS thus ending DSRIP as of April 1, 2020.</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NYS holds additional requests until the federal administration transition.</a:t>
            </a:r>
          </a:p>
        </p:txBody>
      </p:sp>
      <p:sp>
        <p:nvSpPr>
          <p:cNvPr id="17" name="TextBox 16">
            <a:extLst>
              <a:ext uri="{FF2B5EF4-FFF2-40B4-BE49-F238E27FC236}">
                <a16:creationId xmlns:a16="http://schemas.microsoft.com/office/drawing/2014/main" id="{1A0003AD-34E9-4B90-B35B-830363CF83C6}"/>
              </a:ext>
            </a:extLst>
          </p:cNvPr>
          <p:cNvSpPr txBox="1"/>
          <p:nvPr/>
        </p:nvSpPr>
        <p:spPr>
          <a:xfrm>
            <a:off x="2904123" y="934993"/>
            <a:ext cx="3246177" cy="4701287"/>
          </a:xfrm>
          <a:prstGeom prst="rect">
            <a:avLst/>
          </a:prstGeom>
          <a:noFill/>
        </p:spPr>
        <p:txBody>
          <a:bodyPr wrap="square">
            <a:spAutoFit/>
          </a:bodyPr>
          <a:lstStyle/>
          <a:p>
            <a:pPr marL="342900" indent="-342900">
              <a:spcAft>
                <a:spcPts val="1125"/>
              </a:spcAft>
              <a:buClr>
                <a:srgbClr val="006498"/>
              </a:buClr>
              <a:buFont typeface="LucidaGrande" charset="0"/>
              <a:buChar char="+"/>
              <a:defRPr/>
            </a:pPr>
            <a:r>
              <a:rPr lang="en-US" sz="2000" b="1" dirty="0">
                <a:solidFill>
                  <a:schemeClr val="accent1"/>
                </a:solidFill>
                <a:ea typeface="Times New Roman" panose="02020603050405020304" pitchFamily="18" charset="0"/>
              </a:rPr>
              <a:t>Spring 2021:</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The 1115 MRT waiver (waiver components beyond DSRIP) due to expire March 31, 2021. </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NY opted to submit a waiver extension request (vs. a full renewal) to CMS on March 5, 2021.</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CMS granted a temporary waiver extension to New York through March 31, 2022. </a:t>
            </a:r>
          </a:p>
        </p:txBody>
      </p:sp>
      <p:sp>
        <p:nvSpPr>
          <p:cNvPr id="19" name="TextBox 18">
            <a:extLst>
              <a:ext uri="{FF2B5EF4-FFF2-40B4-BE49-F238E27FC236}">
                <a16:creationId xmlns:a16="http://schemas.microsoft.com/office/drawing/2014/main" id="{FAEDF5F5-6619-4D5C-823E-BFAD771B1009}"/>
              </a:ext>
            </a:extLst>
          </p:cNvPr>
          <p:cNvSpPr txBox="1"/>
          <p:nvPr/>
        </p:nvSpPr>
        <p:spPr>
          <a:xfrm>
            <a:off x="6030686" y="934994"/>
            <a:ext cx="3246178" cy="4424288"/>
          </a:xfrm>
          <a:prstGeom prst="rect">
            <a:avLst/>
          </a:prstGeom>
          <a:noFill/>
        </p:spPr>
        <p:txBody>
          <a:bodyPr wrap="square">
            <a:spAutoFit/>
          </a:bodyPr>
          <a:lstStyle/>
          <a:p>
            <a:pPr marL="342900" indent="-342900">
              <a:spcAft>
                <a:spcPts val="1125"/>
              </a:spcAft>
              <a:buClr>
                <a:srgbClr val="006498"/>
              </a:buClr>
              <a:buFont typeface="LucidaGrande" charset="0"/>
              <a:buChar char="+"/>
              <a:defRPr/>
            </a:pPr>
            <a:r>
              <a:rPr lang="en-US" sz="2000" b="1" dirty="0">
                <a:solidFill>
                  <a:schemeClr val="accent1"/>
                </a:solidFill>
                <a:ea typeface="Times New Roman" panose="02020603050405020304" pitchFamily="18" charset="0"/>
              </a:rPr>
              <a:t>Summer 2021:</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DOH held conversations with stakeholders on the development of a conceptual framework for the 1115 waiver.</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DOH submitted its final framework to CMS on August 24. </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At this time, the conceptual framework does not make reference to a continuation of DSRIP. </a:t>
            </a:r>
          </a:p>
        </p:txBody>
      </p:sp>
    </p:spTree>
    <p:extLst>
      <p:ext uri="{BB962C8B-B14F-4D97-AF65-F5344CB8AC3E}">
        <p14:creationId xmlns:p14="http://schemas.microsoft.com/office/powerpoint/2010/main" val="131866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2"/>
          </p:nvPr>
        </p:nvSpPr>
        <p:spPr>
          <a:xfrm>
            <a:off x="9889919" y="6356351"/>
            <a:ext cx="2057400" cy="365125"/>
          </a:xfrm>
        </p:spPr>
        <p:txBody>
          <a:bodyPr/>
          <a:lstStyle/>
          <a:p>
            <a:fld id="{7DC034C4-EE4C-9B4C-AF72-899D9164FD59}" type="slidenum">
              <a:rPr lang="en-US" smtClean="0"/>
              <a:t>6</a:t>
            </a:fld>
            <a:endParaRPr lang="en-US" dirty="0"/>
          </a:p>
        </p:txBody>
      </p:sp>
      <p:pic>
        <p:nvPicPr>
          <p:cNvPr id="9" name="Picture 8">
            <a:extLst>
              <a:ext uri="{FF2B5EF4-FFF2-40B4-BE49-F238E27FC236}">
                <a16:creationId xmlns:a16="http://schemas.microsoft.com/office/drawing/2014/main" id="{29D4ED00-519F-E94D-91F0-6290137A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8" name="Rectangle 7">
            <a:extLst>
              <a:ext uri="{FF2B5EF4-FFF2-40B4-BE49-F238E27FC236}">
                <a16:creationId xmlns:a16="http://schemas.microsoft.com/office/drawing/2014/main" id="{200EFEE3-46FD-6249-BE31-2C84721CDDEF}"/>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
        <p:nvSpPr>
          <p:cNvPr id="14" name="Content Placeholder 2">
            <a:extLst>
              <a:ext uri="{FF2B5EF4-FFF2-40B4-BE49-F238E27FC236}">
                <a16:creationId xmlns:a16="http://schemas.microsoft.com/office/drawing/2014/main" id="{4B5D5091-65EB-409D-85C6-96ED9DE9CCD4}"/>
              </a:ext>
            </a:extLst>
          </p:cNvPr>
          <p:cNvSpPr>
            <a:spLocks noGrp="1"/>
          </p:cNvSpPr>
          <p:nvPr>
            <p:ph idx="1"/>
          </p:nvPr>
        </p:nvSpPr>
        <p:spPr>
          <a:xfrm>
            <a:off x="515004" y="602001"/>
            <a:ext cx="11161987" cy="4104323"/>
          </a:xfrm>
        </p:spPr>
        <p:txBody>
          <a:bodyPr>
            <a:normAutofit fontScale="92500" lnSpcReduction="10000"/>
          </a:bodyPr>
          <a:lstStyle/>
          <a:p>
            <a:pPr marL="0" indent="0" algn="ctr">
              <a:buNone/>
            </a:pPr>
            <a:r>
              <a:rPr lang="en-US" sz="16600" b="1" dirty="0">
                <a:solidFill>
                  <a:srgbClr val="0070C0"/>
                </a:solidFill>
              </a:rPr>
              <a:t>This waiver ≠ DSRIP 2.0*</a:t>
            </a:r>
            <a:endParaRPr lang="en-US" sz="16600" b="1" dirty="0">
              <a:solidFill>
                <a:srgbClr val="0070C0"/>
              </a:solidFill>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90684788-47CA-49A1-BA4F-3DB5A64EC466}"/>
              </a:ext>
            </a:extLst>
          </p:cNvPr>
          <p:cNvSpPr txBox="1"/>
          <p:nvPr/>
        </p:nvSpPr>
        <p:spPr>
          <a:xfrm>
            <a:off x="473697" y="4773327"/>
            <a:ext cx="11244603" cy="1323439"/>
          </a:xfrm>
          <a:prstGeom prst="rect">
            <a:avLst/>
          </a:prstGeom>
          <a:noFill/>
        </p:spPr>
        <p:txBody>
          <a:bodyPr wrap="square" rtlCol="0">
            <a:spAutoFit/>
          </a:bodyPr>
          <a:lstStyle/>
          <a:p>
            <a:pPr marR="0" lvl="0" algn="ctr" fontAlgn="auto">
              <a:lnSpc>
                <a:spcPct val="100000"/>
              </a:lnSpc>
              <a:spcBef>
                <a:spcPts val="0"/>
              </a:spcBef>
              <a:spcAft>
                <a:spcPts val="1125"/>
              </a:spcAft>
              <a:buClr>
                <a:srgbClr val="006498"/>
              </a:buClr>
              <a:buSzTx/>
              <a:tabLst/>
              <a:defRPr/>
            </a:pPr>
            <a:r>
              <a:rPr lang="en-US" sz="2000" b="1" dirty="0">
                <a:solidFill>
                  <a:schemeClr val="bg2">
                    <a:lumMod val="50000"/>
                  </a:schemeClr>
                </a:solidFill>
              </a:rPr>
              <a:t>*The final vehicle for the proposed waiver goals is yet to be determined, however, there is no mention of formally pursuing a continuation of the DSRIP initiative or pursuing a new DSRIP initiative.  CMS has indicated its preference to move away from DSRIP programs moving forward in favor of other waiver strategies.</a:t>
            </a:r>
          </a:p>
        </p:txBody>
      </p:sp>
    </p:spTree>
    <p:extLst>
      <p:ext uri="{BB962C8B-B14F-4D97-AF65-F5344CB8AC3E}">
        <p14:creationId xmlns:p14="http://schemas.microsoft.com/office/powerpoint/2010/main" val="3976220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2"/>
          </p:nvPr>
        </p:nvSpPr>
        <p:spPr>
          <a:xfrm>
            <a:off x="9889919" y="6356351"/>
            <a:ext cx="2057400" cy="365125"/>
          </a:xfrm>
        </p:spPr>
        <p:txBody>
          <a:bodyPr/>
          <a:lstStyle/>
          <a:p>
            <a:fld id="{7DC034C4-EE4C-9B4C-AF72-899D9164FD59}" type="slidenum">
              <a:rPr lang="en-US" smtClean="0"/>
              <a:t>7</a:t>
            </a:fld>
            <a:endParaRPr lang="en-US" dirty="0"/>
          </a:p>
        </p:txBody>
      </p:sp>
      <p:pic>
        <p:nvPicPr>
          <p:cNvPr id="9" name="Picture 8">
            <a:extLst>
              <a:ext uri="{FF2B5EF4-FFF2-40B4-BE49-F238E27FC236}">
                <a16:creationId xmlns:a16="http://schemas.microsoft.com/office/drawing/2014/main" id="{29D4ED00-519F-E94D-91F0-6290137A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8" name="Rectangle 7">
            <a:extLst>
              <a:ext uri="{FF2B5EF4-FFF2-40B4-BE49-F238E27FC236}">
                <a16:creationId xmlns:a16="http://schemas.microsoft.com/office/drawing/2014/main" id="{200EFEE3-46FD-6249-BE31-2C84721CDDEF}"/>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
        <p:nvSpPr>
          <p:cNvPr id="11" name="Content Placeholder 2">
            <a:extLst>
              <a:ext uri="{FF2B5EF4-FFF2-40B4-BE49-F238E27FC236}">
                <a16:creationId xmlns:a16="http://schemas.microsoft.com/office/drawing/2014/main" id="{7B9F7EE5-4A64-4061-9316-62AEBBAFB907}"/>
              </a:ext>
            </a:extLst>
          </p:cNvPr>
          <p:cNvSpPr>
            <a:spLocks noGrp="1"/>
          </p:cNvSpPr>
          <p:nvPr>
            <p:ph idx="1"/>
          </p:nvPr>
        </p:nvSpPr>
        <p:spPr>
          <a:xfrm>
            <a:off x="515006" y="1376838"/>
            <a:ext cx="11161987" cy="4104323"/>
          </a:xfrm>
        </p:spPr>
        <p:txBody>
          <a:bodyPr>
            <a:normAutofit fontScale="92500"/>
          </a:bodyPr>
          <a:lstStyle/>
          <a:p>
            <a:pPr marL="0" indent="0" algn="ctr">
              <a:buNone/>
            </a:pPr>
            <a:r>
              <a:rPr lang="en-US" sz="16600" b="1" dirty="0">
                <a:solidFill>
                  <a:srgbClr val="0070C0"/>
                </a:solidFill>
              </a:rPr>
              <a:t>HERO ≠ PPS*</a:t>
            </a:r>
            <a:endParaRPr lang="en-US" sz="16600" b="1" dirty="0">
              <a:solidFill>
                <a:srgbClr val="0070C0"/>
              </a:solidFill>
              <a:latin typeface="Calibri" panose="020F050202020403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0CC9810A-6D62-4F1E-9D02-6FC0671990E3}"/>
              </a:ext>
            </a:extLst>
          </p:cNvPr>
          <p:cNvSpPr txBox="1"/>
          <p:nvPr/>
        </p:nvSpPr>
        <p:spPr>
          <a:xfrm>
            <a:off x="474431" y="4341055"/>
            <a:ext cx="1124460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2">
                    <a:lumMod val="50000"/>
                  </a:schemeClr>
                </a:solidFill>
              </a:rPr>
              <a:t>*The conceptual framework does refer to utilizing legacy systems and infrastructure created under DSRIP, including potential utility for PPS under a redesigned/reimagined equity and social-care focused structure.  All PPSs would need to reconfigure and/or transform their current structure and governance to participate in the new waiver programs.</a:t>
            </a:r>
          </a:p>
        </p:txBody>
      </p:sp>
    </p:spTree>
    <p:extLst>
      <p:ext uri="{BB962C8B-B14F-4D97-AF65-F5344CB8AC3E}">
        <p14:creationId xmlns:p14="http://schemas.microsoft.com/office/powerpoint/2010/main" val="3023603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DA1551-CF47-42E5-B2FD-45FA253C4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9352" y="783771"/>
            <a:ext cx="3452648" cy="5178973"/>
          </a:xfrm>
          <a:prstGeom prst="rect">
            <a:avLst/>
          </a:prstGeom>
        </p:spPr>
      </p:pic>
      <p:sp>
        <p:nvSpPr>
          <p:cNvPr id="10" name="Slide Number Placeholder 1"/>
          <p:cNvSpPr>
            <a:spLocks noGrp="1"/>
          </p:cNvSpPr>
          <p:nvPr>
            <p:ph type="sldNum" sz="quarter" idx="12"/>
          </p:nvPr>
        </p:nvSpPr>
        <p:spPr>
          <a:xfrm>
            <a:off x="9889919" y="6356351"/>
            <a:ext cx="2057400" cy="365125"/>
          </a:xfrm>
        </p:spPr>
        <p:txBody>
          <a:bodyPr/>
          <a:lstStyle/>
          <a:p>
            <a:fld id="{7DC034C4-EE4C-9B4C-AF72-899D9164FD59}" type="slidenum">
              <a:rPr lang="en-US" smtClean="0"/>
              <a:t>8</a:t>
            </a:fld>
            <a:endParaRPr lang="en-US" dirty="0"/>
          </a:p>
        </p:txBody>
      </p:sp>
      <p:cxnSp>
        <p:nvCxnSpPr>
          <p:cNvPr id="11" name="Straight Connector 10"/>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182" y="294218"/>
            <a:ext cx="5995232"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What did NYS learn from DSRIP?</a:t>
            </a:r>
          </a:p>
        </p:txBody>
      </p:sp>
      <p:cxnSp>
        <p:nvCxnSpPr>
          <p:cNvPr id="13" name="Straight Connector 12"/>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21183" y="995349"/>
            <a:ext cx="8089418" cy="5647700"/>
          </a:xfrm>
          <a:prstGeom prst="rect">
            <a:avLst/>
          </a:prstGeom>
        </p:spPr>
        <p:txBody>
          <a:bodyPr wrap="square">
            <a:spAutoFit/>
          </a:bodyPr>
          <a:lstStyle/>
          <a:p>
            <a:pPr marL="342900" indent="-342900">
              <a:spcAft>
                <a:spcPts val="1125"/>
              </a:spcAft>
              <a:buClr>
                <a:srgbClr val="006498"/>
              </a:buClr>
              <a:buFont typeface="LucidaGrande" charset="0"/>
              <a:buChar char="+"/>
              <a:defRPr/>
            </a:pPr>
            <a:r>
              <a:rPr lang="en-US" b="1" dirty="0">
                <a:solidFill>
                  <a:schemeClr val="bg2">
                    <a:lumMod val="50000"/>
                  </a:schemeClr>
                </a:solidFill>
                <a:ea typeface="Times New Roman" panose="02020603050405020304" pitchFamily="18" charset="0"/>
              </a:rPr>
              <a:t>The current framework does not commit to a specific source of funds that would dictate governance requirements/lead fiduciary requirements for HEROs, like Intergovernmental Transfer (IGT) under DSRIP. </a:t>
            </a:r>
          </a:p>
          <a:p>
            <a:pPr marL="342900" indent="-342900">
              <a:spcAft>
                <a:spcPts val="1125"/>
              </a:spcAft>
              <a:buClr>
                <a:srgbClr val="006498"/>
              </a:buClr>
              <a:buFont typeface="LucidaGrande" charset="0"/>
              <a:buChar char="+"/>
              <a:defRPr/>
            </a:pPr>
            <a:r>
              <a:rPr lang="en-US" b="1" dirty="0">
                <a:solidFill>
                  <a:schemeClr val="bg2">
                    <a:lumMod val="50000"/>
                  </a:schemeClr>
                </a:solidFill>
                <a:ea typeface="Times New Roman" panose="02020603050405020304" pitchFamily="18" charset="0"/>
              </a:rPr>
              <a:t>The funds flow approach outlined would make fixed, discrete investments to entities, such as HEROs and SDHNs, versus performance driven, draw-down model for PPSs under DSRIP.</a:t>
            </a:r>
          </a:p>
          <a:p>
            <a:pPr marL="342900" indent="-342900">
              <a:spcAft>
                <a:spcPts val="1125"/>
              </a:spcAft>
              <a:buClr>
                <a:srgbClr val="006498"/>
              </a:buClr>
              <a:buFont typeface="LucidaGrande" charset="0"/>
              <a:buChar char="+"/>
              <a:defRPr/>
            </a:pPr>
            <a:r>
              <a:rPr lang="en-US" b="1" dirty="0">
                <a:solidFill>
                  <a:schemeClr val="bg2">
                    <a:lumMod val="50000"/>
                  </a:schemeClr>
                </a:solidFill>
                <a:ea typeface="Times New Roman" panose="02020603050405020304" pitchFamily="18" charset="0"/>
              </a:rPr>
              <a:t>Hospital and other provider-specific investments (</a:t>
            </a:r>
            <a:r>
              <a:rPr lang="en-US" b="1" dirty="0" err="1">
                <a:solidFill>
                  <a:schemeClr val="bg2">
                    <a:lumMod val="50000"/>
                  </a:schemeClr>
                </a:solidFill>
                <a:ea typeface="Times New Roman" panose="02020603050405020304" pitchFamily="18" charset="0"/>
              </a:rPr>
              <a:t>i.g</a:t>
            </a:r>
            <a:r>
              <a:rPr lang="en-US" b="1" dirty="0">
                <a:solidFill>
                  <a:schemeClr val="bg2">
                    <a:lumMod val="50000"/>
                  </a:schemeClr>
                </a:solidFill>
                <a:ea typeface="Times New Roman" panose="02020603050405020304" pitchFamily="18" charset="0"/>
              </a:rPr>
              <a:t>, HCBS) are made outside of the HERO through separate funding vehicles.  HERO funds are distinct and tied to HERO-specific deliverables and objectives.</a:t>
            </a:r>
          </a:p>
          <a:p>
            <a:pPr marL="342900" indent="-342900">
              <a:spcAft>
                <a:spcPts val="1125"/>
              </a:spcAft>
              <a:buClr>
                <a:srgbClr val="006498"/>
              </a:buClr>
              <a:buFont typeface="LucidaGrande" charset="0"/>
              <a:buChar char="+"/>
              <a:defRPr/>
            </a:pPr>
            <a:r>
              <a:rPr lang="en-US" b="1" dirty="0">
                <a:solidFill>
                  <a:schemeClr val="bg2">
                    <a:lumMod val="50000"/>
                  </a:schemeClr>
                </a:solidFill>
                <a:ea typeface="Times New Roman" panose="02020603050405020304" pitchFamily="18" charset="0"/>
              </a:rPr>
              <a:t>The framework aspires to significantly reduce the number of HEROs vs. PPS entities.  </a:t>
            </a:r>
          </a:p>
          <a:p>
            <a:pPr marL="800100" lvl="1" indent="-342900">
              <a:spcAft>
                <a:spcPts val="1125"/>
              </a:spcAft>
              <a:buClr>
                <a:srgbClr val="006498"/>
              </a:buClr>
              <a:buFont typeface="LucidaGrande" charset="0"/>
              <a:buChar char="+"/>
              <a:defRPr/>
            </a:pPr>
            <a:r>
              <a:rPr lang="en-US" b="1" dirty="0">
                <a:solidFill>
                  <a:schemeClr val="bg2">
                    <a:lumMod val="50000"/>
                  </a:schemeClr>
                </a:solidFill>
                <a:ea typeface="Times New Roman" panose="02020603050405020304" pitchFamily="18" charset="0"/>
              </a:rPr>
              <a:t>The State has indicated that it will ideally award 7-8 regional entities across the state and will consider sub-regions on a limited, case-by-case basis. </a:t>
            </a:r>
          </a:p>
          <a:p>
            <a:pPr marL="342900" indent="-342900">
              <a:spcAft>
                <a:spcPts val="1125"/>
              </a:spcAft>
              <a:buClr>
                <a:srgbClr val="006498"/>
              </a:buClr>
              <a:buFont typeface="LucidaGrande" charset="0"/>
              <a:buChar char="+"/>
              <a:defRPr/>
            </a:pPr>
            <a:r>
              <a:rPr lang="en-US" b="1" dirty="0">
                <a:solidFill>
                  <a:schemeClr val="bg2">
                    <a:lumMod val="50000"/>
                  </a:schemeClr>
                </a:solidFill>
                <a:ea typeface="Times New Roman" panose="02020603050405020304" pitchFamily="18" charset="0"/>
              </a:rPr>
              <a:t>The framework envisions an upfront role for MCOs as a HERO governance participant vs. their exclusion from PPS governance under DSRIP. </a:t>
            </a:r>
          </a:p>
          <a:p>
            <a:pPr marL="342900" indent="-342900">
              <a:spcAft>
                <a:spcPts val="1125"/>
              </a:spcAft>
              <a:buClr>
                <a:srgbClr val="006498"/>
              </a:buClr>
              <a:buFont typeface="LucidaGrande" charset="0"/>
              <a:buChar char="+"/>
              <a:defRPr/>
            </a:pPr>
            <a:endParaRPr lang="en-US" b="1" dirty="0">
              <a:solidFill>
                <a:schemeClr val="bg2">
                  <a:lumMod val="50000"/>
                </a:schemeClr>
              </a:solidFill>
              <a:ea typeface="Times New Roman" panose="02020603050405020304" pitchFamily="18" charset="0"/>
            </a:endParaRPr>
          </a:p>
        </p:txBody>
      </p:sp>
      <p:pic>
        <p:nvPicPr>
          <p:cNvPr id="9" name="Picture 8">
            <a:extLst>
              <a:ext uri="{FF2B5EF4-FFF2-40B4-BE49-F238E27FC236}">
                <a16:creationId xmlns:a16="http://schemas.microsoft.com/office/drawing/2014/main" id="{29D4ED00-519F-E94D-91F0-6290137AAB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8" name="Rectangle 7">
            <a:extLst>
              <a:ext uri="{FF2B5EF4-FFF2-40B4-BE49-F238E27FC236}">
                <a16:creationId xmlns:a16="http://schemas.microsoft.com/office/drawing/2014/main" id="{200EFEE3-46FD-6249-BE31-2C84721CDDEF}"/>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Tree>
    <p:extLst>
      <p:ext uri="{BB962C8B-B14F-4D97-AF65-F5344CB8AC3E}">
        <p14:creationId xmlns:p14="http://schemas.microsoft.com/office/powerpoint/2010/main" val="208433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p:cNvSpPr>
            <a:spLocks noGrp="1"/>
          </p:cNvSpPr>
          <p:nvPr>
            <p:ph type="sldNum" sz="quarter" idx="12"/>
          </p:nvPr>
        </p:nvSpPr>
        <p:spPr>
          <a:xfrm>
            <a:off x="9889919" y="6356351"/>
            <a:ext cx="2057400" cy="365125"/>
          </a:xfrm>
        </p:spPr>
        <p:txBody>
          <a:bodyPr/>
          <a:lstStyle/>
          <a:p>
            <a:fld id="{7DC034C4-EE4C-9B4C-AF72-899D9164FD59}" type="slidenum">
              <a:rPr lang="en-US" smtClean="0"/>
              <a:t>9</a:t>
            </a:fld>
            <a:endParaRPr lang="en-US" dirty="0"/>
          </a:p>
        </p:txBody>
      </p:sp>
      <p:cxnSp>
        <p:nvCxnSpPr>
          <p:cNvPr id="11" name="Straight Connector 10"/>
          <p:cNvCxnSpPr/>
          <p:nvPr/>
        </p:nvCxnSpPr>
        <p:spPr>
          <a:xfrm>
            <a:off x="491929" y="378341"/>
            <a:ext cx="0" cy="193853"/>
          </a:xfrm>
          <a:prstGeom prst="line">
            <a:avLst/>
          </a:prstGeom>
          <a:ln w="88900">
            <a:solidFill>
              <a:srgbClr val="86AB5D"/>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182" y="294218"/>
            <a:ext cx="5995232" cy="353943"/>
          </a:xfrm>
          <a:prstGeom prst="rect">
            <a:avLst/>
          </a:prstGeom>
          <a:noFill/>
        </p:spPr>
        <p:txBody>
          <a:bodyPr wrap="square" rtlCol="0">
            <a:spAutoFit/>
          </a:bodyPr>
          <a:lstStyle/>
          <a:p>
            <a:r>
              <a:rPr lang="en-US" sz="1700" b="1" cap="all" dirty="0">
                <a:solidFill>
                  <a:srgbClr val="552733"/>
                </a:solidFill>
                <a:latin typeface="Arial" charset="0"/>
                <a:ea typeface="Arial" charset="0"/>
                <a:cs typeface="Arial" charset="0"/>
              </a:rPr>
              <a:t>HANDICAPPING THE FUTURE</a:t>
            </a:r>
          </a:p>
        </p:txBody>
      </p:sp>
      <p:cxnSp>
        <p:nvCxnSpPr>
          <p:cNvPr id="13" name="Straight Connector 12"/>
          <p:cNvCxnSpPr/>
          <p:nvPr/>
        </p:nvCxnSpPr>
        <p:spPr>
          <a:xfrm>
            <a:off x="-130629" y="783771"/>
            <a:ext cx="12322629"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D4ED00-519F-E94D-91F0-6290137A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8" name="Rectangle 7">
            <a:extLst>
              <a:ext uri="{FF2B5EF4-FFF2-40B4-BE49-F238E27FC236}">
                <a16:creationId xmlns:a16="http://schemas.microsoft.com/office/drawing/2014/main" id="{200EFEE3-46FD-6249-BE31-2C84721CDDEF}"/>
              </a:ext>
            </a:extLst>
          </p:cNvPr>
          <p:cNvSpPr/>
          <p:nvPr/>
        </p:nvSpPr>
        <p:spPr>
          <a:xfrm>
            <a:off x="6370875" y="6416626"/>
            <a:ext cx="5248696" cy="230832"/>
          </a:xfrm>
          <a:prstGeom prst="rect">
            <a:avLst/>
          </a:prstGeom>
        </p:spPr>
        <p:txBody>
          <a:bodyPr wrap="square">
            <a:spAutoFit/>
          </a:bodyPr>
          <a:lstStyle/>
          <a:p>
            <a:r>
              <a:rPr lang="en-US" sz="900" dirty="0">
                <a:solidFill>
                  <a:schemeClr val="bg2">
                    <a:lumMod val="75000"/>
                  </a:schemeClr>
                </a:solidFill>
                <a:latin typeface="Calibri" panose="020F0502020204030204" pitchFamily="34" charset="0"/>
              </a:rPr>
              <a:t>Copyright © 2021 Health Management Associates, Inc. All rights reserved. PROPRIETARY and CONFIDENTIAL</a:t>
            </a:r>
            <a:endParaRPr lang="en-US" sz="900" dirty="0">
              <a:solidFill>
                <a:schemeClr val="bg2">
                  <a:lumMod val="75000"/>
                </a:schemeClr>
              </a:solidFill>
            </a:endParaRPr>
          </a:p>
        </p:txBody>
      </p:sp>
      <p:sp>
        <p:nvSpPr>
          <p:cNvPr id="14" name="TextBox 13">
            <a:extLst>
              <a:ext uri="{FF2B5EF4-FFF2-40B4-BE49-F238E27FC236}">
                <a16:creationId xmlns:a16="http://schemas.microsoft.com/office/drawing/2014/main" id="{303CD623-CC2F-4AF2-8EC7-0B23CD1F4A13}"/>
              </a:ext>
            </a:extLst>
          </p:cNvPr>
          <p:cNvSpPr txBox="1"/>
          <p:nvPr/>
        </p:nvSpPr>
        <p:spPr>
          <a:xfrm>
            <a:off x="201431" y="991960"/>
            <a:ext cx="11418140" cy="369332"/>
          </a:xfrm>
          <a:prstGeom prst="rect">
            <a:avLst/>
          </a:prstGeom>
          <a:noFill/>
        </p:spPr>
        <p:txBody>
          <a:bodyPr wrap="square">
            <a:spAutoFit/>
          </a:bodyPr>
          <a:lstStyle/>
          <a:p>
            <a:pPr marL="342900" indent="-342900">
              <a:spcAft>
                <a:spcPts val="1125"/>
              </a:spcAft>
              <a:buClr>
                <a:srgbClr val="006498"/>
              </a:buClr>
              <a:buFont typeface="LucidaGrande" charset="0"/>
              <a:buChar char="+"/>
              <a:defRPr/>
            </a:pPr>
            <a:r>
              <a:rPr lang="en-US" sz="1800" b="1" dirty="0">
                <a:solidFill>
                  <a:schemeClr val="bg2">
                    <a:lumMod val="50000"/>
                  </a:schemeClr>
                </a:solidFill>
                <a:ea typeface="Times New Roman" panose="02020603050405020304" pitchFamily="18" charset="0"/>
              </a:rPr>
              <a:t>Reasons to believe this will happen in something like its current form:</a:t>
            </a:r>
          </a:p>
        </p:txBody>
      </p:sp>
      <p:sp>
        <p:nvSpPr>
          <p:cNvPr id="16" name="TextBox 15">
            <a:extLst>
              <a:ext uri="{FF2B5EF4-FFF2-40B4-BE49-F238E27FC236}">
                <a16:creationId xmlns:a16="http://schemas.microsoft.com/office/drawing/2014/main" id="{F783088A-5B55-48F1-A1C2-39E6D2EEB5EB}"/>
              </a:ext>
            </a:extLst>
          </p:cNvPr>
          <p:cNvSpPr txBox="1"/>
          <p:nvPr/>
        </p:nvSpPr>
        <p:spPr>
          <a:xfrm>
            <a:off x="201431" y="3666248"/>
            <a:ext cx="7888076" cy="369332"/>
          </a:xfrm>
          <a:prstGeom prst="rect">
            <a:avLst/>
          </a:prstGeom>
          <a:noFill/>
        </p:spPr>
        <p:txBody>
          <a:bodyPr wrap="square">
            <a:spAutoFit/>
          </a:bodyPr>
          <a:lstStyle/>
          <a:p>
            <a:pPr marL="342900" indent="-342900">
              <a:spcAft>
                <a:spcPts val="1125"/>
              </a:spcAft>
              <a:buClr>
                <a:srgbClr val="006498"/>
              </a:buClr>
              <a:buFont typeface="LucidaGrande" charset="0"/>
              <a:buChar char="+"/>
              <a:defRPr/>
            </a:pPr>
            <a:r>
              <a:rPr lang="en-US" sz="1800" b="1" dirty="0">
                <a:solidFill>
                  <a:schemeClr val="bg2">
                    <a:lumMod val="50000"/>
                  </a:schemeClr>
                </a:solidFill>
                <a:ea typeface="Times New Roman" panose="02020603050405020304" pitchFamily="18" charset="0"/>
              </a:rPr>
              <a:t>Reasons to believe this will not happen in something like its current form:</a:t>
            </a:r>
          </a:p>
        </p:txBody>
      </p:sp>
      <p:sp>
        <p:nvSpPr>
          <p:cNvPr id="5" name="Rectangle 4">
            <a:extLst>
              <a:ext uri="{FF2B5EF4-FFF2-40B4-BE49-F238E27FC236}">
                <a16:creationId xmlns:a16="http://schemas.microsoft.com/office/drawing/2014/main" id="{768F58A6-E7EF-4860-BE96-AAAA637D5926}"/>
              </a:ext>
            </a:extLst>
          </p:cNvPr>
          <p:cNvSpPr/>
          <p:nvPr/>
        </p:nvSpPr>
        <p:spPr>
          <a:xfrm>
            <a:off x="95481" y="2137044"/>
            <a:ext cx="12140588" cy="689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800100" lvl="1" indent="-342900">
              <a:spcAft>
                <a:spcPts val="1125"/>
              </a:spcAft>
              <a:buClr>
                <a:srgbClr val="006498"/>
              </a:buClr>
              <a:buFont typeface="LucidaGrande" charset="0"/>
              <a:buChar char="+"/>
              <a:defRPr/>
            </a:pPr>
            <a:r>
              <a:rPr lang="en-US" sz="1800" dirty="0">
                <a:solidFill>
                  <a:schemeClr val="bg2">
                    <a:lumMod val="50000"/>
                  </a:schemeClr>
                </a:solidFill>
                <a:ea typeface="Times New Roman" panose="02020603050405020304" pitchFamily="18" charset="0"/>
              </a:rPr>
              <a:t>Nobody involved wants NYS’s 1115 waiver to expire</a:t>
            </a:r>
          </a:p>
          <a:p>
            <a:pPr marL="800100" lvl="1" indent="-342900">
              <a:spcAft>
                <a:spcPts val="1125"/>
              </a:spcAft>
              <a:buClr>
                <a:srgbClr val="006498"/>
              </a:buClr>
              <a:buFont typeface="LucidaGrande" charset="0"/>
              <a:buChar char="+"/>
              <a:defRPr/>
            </a:pPr>
            <a:r>
              <a:rPr lang="en-US" sz="1800" dirty="0">
                <a:solidFill>
                  <a:schemeClr val="bg2">
                    <a:lumMod val="50000"/>
                  </a:schemeClr>
                </a:solidFill>
                <a:ea typeface="Times New Roman" panose="02020603050405020304" pitchFamily="18" charset="0"/>
              </a:rPr>
              <a:t>It would create exceptional chaos</a:t>
            </a:r>
          </a:p>
          <a:p>
            <a:pPr marL="800100" lvl="1" indent="-342900">
              <a:spcAft>
                <a:spcPts val="1125"/>
              </a:spcAft>
              <a:buClr>
                <a:srgbClr val="006498"/>
              </a:buClr>
              <a:buFont typeface="LucidaGrande" charset="0"/>
              <a:buChar char="+"/>
              <a:defRPr/>
            </a:pPr>
            <a:r>
              <a:rPr lang="en-US" sz="1800" dirty="0">
                <a:solidFill>
                  <a:schemeClr val="bg2">
                    <a:lumMod val="50000"/>
                  </a:schemeClr>
                </a:solidFill>
                <a:ea typeface="Times New Roman" panose="02020603050405020304" pitchFamily="18" charset="0"/>
              </a:rPr>
              <a:t>New York State has framed the application in a way that CMS will like</a:t>
            </a:r>
          </a:p>
          <a:p>
            <a:pPr marL="800100" lvl="1" indent="-342900">
              <a:spcAft>
                <a:spcPts val="1125"/>
              </a:spcAft>
              <a:buClr>
                <a:srgbClr val="006498"/>
              </a:buClr>
              <a:buFont typeface="LucidaGrande" charset="0"/>
              <a:buChar char="+"/>
              <a:defRPr/>
            </a:pPr>
            <a:r>
              <a:rPr lang="en-US" sz="1800" dirty="0">
                <a:solidFill>
                  <a:schemeClr val="bg2">
                    <a:lumMod val="50000"/>
                  </a:schemeClr>
                </a:solidFill>
                <a:ea typeface="Times New Roman" panose="02020603050405020304" pitchFamily="18" charset="0"/>
              </a:rPr>
              <a:t>It’s a good time to ask for money for hospitals</a:t>
            </a:r>
          </a:p>
          <a:p>
            <a:pPr marL="800100" lvl="1" indent="-342900">
              <a:spcAft>
                <a:spcPts val="1125"/>
              </a:spcAft>
              <a:buClr>
                <a:srgbClr val="006498"/>
              </a:buClr>
              <a:buFont typeface="LucidaGrande" charset="0"/>
              <a:buChar char="+"/>
              <a:defRPr/>
            </a:pPr>
            <a:r>
              <a:rPr lang="en-US" sz="1800" dirty="0">
                <a:solidFill>
                  <a:schemeClr val="bg2">
                    <a:lumMod val="50000"/>
                  </a:schemeClr>
                </a:solidFill>
                <a:ea typeface="Times New Roman" panose="02020603050405020304" pitchFamily="18" charset="0"/>
              </a:rPr>
              <a:t>NYS is a bellwether blue state and the Biden administration will want to see us succeed</a:t>
            </a:r>
          </a:p>
          <a:p>
            <a:pPr marL="800100" lvl="1" indent="-342900">
              <a:spcAft>
                <a:spcPts val="1125"/>
              </a:spcAft>
              <a:buClr>
                <a:srgbClr val="006498"/>
              </a:buClr>
              <a:buFont typeface="LucidaGrande" charset="0"/>
              <a:buChar char="+"/>
              <a:defRPr/>
            </a:pPr>
            <a:r>
              <a:rPr lang="en-US" sz="1800" dirty="0">
                <a:solidFill>
                  <a:schemeClr val="bg2">
                    <a:lumMod val="50000"/>
                  </a:schemeClr>
                </a:solidFill>
                <a:ea typeface="Times New Roman" panose="02020603050405020304" pitchFamily="18" charset="0"/>
              </a:rPr>
              <a:t>Majority Leader Chuck Schumer</a:t>
            </a:r>
          </a:p>
          <a:p>
            <a:pPr marL="800100" lvl="1" indent="-342900">
              <a:spcAft>
                <a:spcPts val="1125"/>
              </a:spcAft>
              <a:buClr>
                <a:srgbClr val="006498"/>
              </a:buClr>
              <a:buFont typeface="LucidaGrande" charset="0"/>
              <a:buChar char="+"/>
              <a:defRPr/>
            </a:pPr>
            <a:r>
              <a:rPr lang="en-US" sz="1800" dirty="0">
                <a:solidFill>
                  <a:schemeClr val="bg2">
                    <a:lumMod val="50000"/>
                  </a:schemeClr>
                </a:solidFill>
                <a:ea typeface="Times New Roman" panose="02020603050405020304" pitchFamily="18" charset="0"/>
              </a:rPr>
              <a:t>The federal money spigot is very much open</a:t>
            </a:r>
          </a:p>
        </p:txBody>
      </p:sp>
      <p:sp>
        <p:nvSpPr>
          <p:cNvPr id="19" name="TextBox 18">
            <a:extLst>
              <a:ext uri="{FF2B5EF4-FFF2-40B4-BE49-F238E27FC236}">
                <a16:creationId xmlns:a16="http://schemas.microsoft.com/office/drawing/2014/main" id="{25A58555-3ADC-4C88-A2EA-E0A3222091C3}"/>
              </a:ext>
            </a:extLst>
          </p:cNvPr>
          <p:cNvSpPr txBox="1"/>
          <p:nvPr/>
        </p:nvSpPr>
        <p:spPr>
          <a:xfrm>
            <a:off x="184905" y="4175692"/>
            <a:ext cx="11030266" cy="2041585"/>
          </a:xfrm>
          <a:prstGeom prst="rect">
            <a:avLst/>
          </a:prstGeom>
          <a:noFill/>
        </p:spPr>
        <p:txBody>
          <a:bodyPr wrap="square">
            <a:spAutoFit/>
          </a:bodyPr>
          <a:lstStyle/>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$17 billion is A LOT of money</a:t>
            </a:r>
          </a:p>
          <a:p>
            <a:pPr marL="1257300" lvl="2"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Does the product justify the investment?</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DSRIP wasn’t exactly a smashing success</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Still opportunity for stakeholder input and pushback as process goes to public comment</a:t>
            </a:r>
          </a:p>
          <a:p>
            <a:pPr marL="800100" lvl="1" indent="-342900">
              <a:spcAft>
                <a:spcPts val="1125"/>
              </a:spcAft>
              <a:buClr>
                <a:srgbClr val="006498"/>
              </a:buClr>
              <a:buFont typeface="LucidaGrande" charset="0"/>
              <a:buChar char="+"/>
              <a:defRPr/>
            </a:pPr>
            <a:r>
              <a:rPr lang="en-US" dirty="0">
                <a:solidFill>
                  <a:schemeClr val="bg2">
                    <a:lumMod val="50000"/>
                  </a:schemeClr>
                </a:solidFill>
                <a:ea typeface="Times New Roman" panose="02020603050405020304" pitchFamily="18" charset="0"/>
              </a:rPr>
              <a:t>CMS has its own vision and the outcome is subject to negotiation </a:t>
            </a:r>
          </a:p>
        </p:txBody>
      </p:sp>
    </p:spTree>
    <p:extLst>
      <p:ext uri="{BB962C8B-B14F-4D97-AF65-F5344CB8AC3E}">
        <p14:creationId xmlns:p14="http://schemas.microsoft.com/office/powerpoint/2010/main" val="36859892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719</TotalTime>
  <Words>3377</Words>
  <Application>Microsoft Office PowerPoint</Application>
  <PresentationFormat>Widescreen</PresentationFormat>
  <Paragraphs>356</Paragraphs>
  <Slides>21</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.AppleSystemUIFont</vt:lpstr>
      <vt:lpstr>Arial</vt:lpstr>
      <vt:lpstr>Calibri</vt:lpstr>
      <vt:lpstr>Calibri Light</vt:lpstr>
      <vt:lpstr>Georgia</vt:lpstr>
      <vt:lpstr>LucidaGrande</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Hudson</dc:creator>
  <cp:lastModifiedBy>Joshua Rubin</cp:lastModifiedBy>
  <cp:revision>48</cp:revision>
  <dcterms:created xsi:type="dcterms:W3CDTF">2016-05-26T12:42:21Z</dcterms:created>
  <dcterms:modified xsi:type="dcterms:W3CDTF">2021-09-02T21:50:38Z</dcterms:modified>
</cp:coreProperties>
</file>